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9.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12.xml" ContentType="application/vnd.openxmlformats-officedocument.presentationml.notesSlide+xml"/>
  <Override PartName="/ppt/tags/tag94.xml" ContentType="application/vnd.openxmlformats-officedocument.presentationml.tags+xml"/>
  <Override PartName="/ppt/notesSlides/notesSlide13.xml" ContentType="application/vnd.openxmlformats-officedocument.presentationml.notesSlide+xml"/>
  <Override PartName="/ppt/tags/tag95.xml" ContentType="application/vnd.openxmlformats-officedocument.presentationml.tags+xml"/>
  <Override PartName="/ppt/notesSlides/notesSlide14.xml" ContentType="application/vnd.openxmlformats-officedocument.presentationml.notesSlide+xml"/>
  <Override PartName="/ppt/tags/tag96.xml" ContentType="application/vnd.openxmlformats-officedocument.presentationml.tags+xml"/>
  <Override PartName="/ppt/notesSlides/notesSlide15.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6.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7.xml" ContentType="application/vnd.openxmlformats-officedocument.presentationml.notesSlide+xml"/>
  <Override PartName="/ppt/tags/tag10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9"/>
  </p:notesMasterIdLst>
  <p:handoutMasterIdLst>
    <p:handoutMasterId r:id="rId30"/>
  </p:handoutMasterIdLst>
  <p:sldIdLst>
    <p:sldId id="259" r:id="rId3"/>
    <p:sldId id="410" r:id="rId4"/>
    <p:sldId id="411" r:id="rId5"/>
    <p:sldId id="450" r:id="rId6"/>
    <p:sldId id="451" r:id="rId7"/>
    <p:sldId id="412" r:id="rId8"/>
    <p:sldId id="447" r:id="rId9"/>
    <p:sldId id="453" r:id="rId10"/>
    <p:sldId id="414" r:id="rId11"/>
    <p:sldId id="421" r:id="rId12"/>
    <p:sldId id="413" r:id="rId13"/>
    <p:sldId id="456" r:id="rId14"/>
    <p:sldId id="454" r:id="rId15"/>
    <p:sldId id="455" r:id="rId16"/>
    <p:sldId id="457" r:id="rId17"/>
    <p:sldId id="458" r:id="rId18"/>
    <p:sldId id="459" r:id="rId19"/>
    <p:sldId id="467" r:id="rId20"/>
    <p:sldId id="460" r:id="rId21"/>
    <p:sldId id="464" r:id="rId22"/>
    <p:sldId id="465" r:id="rId23"/>
    <p:sldId id="466" r:id="rId24"/>
    <p:sldId id="461" r:id="rId25"/>
    <p:sldId id="462" r:id="rId26"/>
    <p:sldId id="463" r:id="rId27"/>
    <p:sldId id="452" r:id="rId28"/>
  </p:sldIdLst>
  <p:sldSz cx="18288000" cy="10287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3238"/>
    <a:srgbClr val="5E2325"/>
    <a:srgbClr val="AE3237"/>
    <a:srgbClr val="A73332"/>
    <a:srgbClr val="C8534C"/>
    <a:srgbClr val="B52126"/>
    <a:srgbClr val="92494C"/>
    <a:srgbClr val="003F88"/>
    <a:srgbClr val="B02025"/>
    <a:srgbClr val="B01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94603" autoAdjust="0"/>
  </p:normalViewPr>
  <p:slideViewPr>
    <p:cSldViewPr>
      <p:cViewPr varScale="1">
        <p:scale>
          <a:sx n="64" d="100"/>
          <a:sy n="64" d="100"/>
        </p:scale>
        <p:origin x="68" y="3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39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2025/4/10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ea typeface="思源黑体 Normal" panose="020B0400000000000000" charset="-122"/>
              </a:rPr>
              <a:t>3</a:t>
            </a:fld>
            <a:endParaRPr kumimoji="0" lang="zh-CN" altLang="en-US" sz="1200" b="0" i="0" u="none" strike="noStrike" kern="1200" cap="none" spc="0" normalizeH="0" baseline="0" noProof="0">
              <a:ln>
                <a:noFill/>
              </a:ln>
              <a:solidFill>
                <a:prstClr val="black"/>
              </a:solidFill>
              <a:effectLst/>
              <a:uLnTx/>
              <a:uFillTx/>
              <a:ea typeface="思源黑体 Normal" panose="020B0400000000000000"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ea typeface="思源黑体 Normal" panose="020B0400000000000000" charset="-122"/>
              </a:rPr>
              <a:t>17</a:t>
            </a:fld>
            <a:endParaRPr kumimoji="0" lang="zh-CN" altLang="en-US" sz="1200" b="0" i="0" u="none" strike="noStrike" kern="1200" cap="none" spc="0" normalizeH="0" baseline="0" noProof="0">
              <a:ln>
                <a:noFill/>
              </a:ln>
              <a:solidFill>
                <a:prstClr val="black"/>
              </a:solidFill>
              <a:effectLst/>
              <a:uLnTx/>
              <a:uFillTx/>
              <a:ea typeface="思源黑体 Normal" panose="020B0400000000000000"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D4926-2E68-2603-3C10-5CA425336B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DCF504-D8FF-42AE-32C2-FCBA70E8A9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D43BF-F03B-D5DC-0C9E-CBBC4A5285E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2BF902F-B7FB-8B61-B952-E89D2169FBDB}"/>
              </a:ext>
            </a:extLst>
          </p:cNvPr>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637647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05C91-3483-EA77-8724-02A9CE6218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780ECD-CABE-3463-F52E-11012991A0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ED52FD-44A7-4C54-C137-3071D543D68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547F8C-04B1-412B-CD3A-570A5AC6F375}"/>
              </a:ext>
            </a:extLst>
          </p:cNvPr>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3226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56F3F-F581-D616-694C-F3F9F09114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EB5F73-2FD1-4E38-327C-012449FD19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603AFB-F70C-EC38-AAD7-0620F2080D8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F78719F-A8A9-AD54-6565-9B6A83A00E21}"/>
              </a:ext>
            </a:extLst>
          </p:cNvPr>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089341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3AE-27D7-E421-220E-7D840CC1FE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15402C-EBF0-CFD4-7AC6-A318C28A08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1E8BD6-3FDE-6854-8A54-328428CD702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3D9454B-DD0E-1E59-CF48-16B5A3D969F8}"/>
              </a:ext>
            </a:extLst>
          </p:cNvPr>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921225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ea typeface="思源黑体 Normal" panose="020B0400000000000000" charset="-122"/>
              </a:rPr>
              <a:t>23</a:t>
            </a:fld>
            <a:endParaRPr kumimoji="0" lang="zh-CN" altLang="en-US" sz="1200" b="0" i="0" u="none" strike="noStrike" kern="1200" cap="none" spc="0" normalizeH="0" baseline="0" noProof="0">
              <a:ln>
                <a:noFill/>
              </a:ln>
              <a:solidFill>
                <a:prstClr val="black"/>
              </a:solidFill>
              <a:effectLst/>
              <a:uLnTx/>
              <a:uFillTx/>
              <a:ea typeface="思源黑体 Normal" panose="020B0400000000000000"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思源黑体 Normal" panose="020B0400000000000000"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思源黑体 Normal" panose="020B0400000000000000"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思源黑体 Normal" panose="020B0400000000000000"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思源黑体 Normal" panose="020B0400000000000000"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思源黑体 Normal" panose="020B0400000000000000"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思源黑体 Normal" panose="020B0400000000000000"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17639927" y="1499"/>
            <a:ext cx="648074" cy="131574"/>
          </a:xfrm>
          <a:prstGeom prst="rect">
            <a:avLst/>
          </a:prstGeom>
          <a:noFill/>
        </p:spPr>
        <p:txBody>
          <a:bodyPr wrap="square" rtlCol="0">
            <a:spAutoFit/>
          </a:bodyPr>
          <a:lstStyle/>
          <a:p>
            <a:pPr>
              <a:lnSpc>
                <a:spcPct val="200000"/>
              </a:lnSpc>
            </a:pPr>
            <a:r>
              <a:rPr lang="en-US" altLang="zh-CN" sz="150" dirty="0">
                <a:latin typeface="微软雅黑" panose="020B0503020204020204" pitchFamily="34" charset="-122"/>
                <a:ea typeface="微软雅黑" panose="020B0503020204020204" pitchFamily="34" charset="-122"/>
                <a:hlinkClick r:id="rId2"/>
              </a:rPr>
              <a:t>PPT</a:t>
            </a:r>
            <a:r>
              <a:rPr lang="zh-CN" altLang="en-US" sz="150" dirty="0">
                <a:latin typeface="微软雅黑" panose="020B0503020204020204" pitchFamily="34" charset="-122"/>
                <a:ea typeface="微软雅黑" panose="020B0503020204020204" pitchFamily="34" charset="-122"/>
                <a:hlinkClick r:id="rId2"/>
              </a:rPr>
              <a:t>下载</a:t>
            </a:r>
            <a:r>
              <a:rPr lang="zh-CN" altLang="en-US" sz="150" dirty="0">
                <a:latin typeface="微软雅黑" panose="020B0503020204020204" pitchFamily="34" charset="-122"/>
                <a:ea typeface="微软雅黑" panose="020B0503020204020204" pitchFamily="34" charset="-122"/>
              </a:rPr>
              <a:t> </a:t>
            </a:r>
            <a:r>
              <a:rPr lang="en-US" altLang="zh-CN" sz="150" dirty="0">
                <a:latin typeface="微软雅黑" panose="020B0503020204020204" pitchFamily="34" charset="-122"/>
                <a:ea typeface="微软雅黑" panose="020B0503020204020204" pitchFamily="34" charset="-122"/>
              </a:rPr>
              <a:t>http://www.1ppt.com/xiazai/</a:t>
            </a:r>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ags" Target="../tags/tag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6"/>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spd="slow">
    <p:wipe/>
  </p:transition>
  <p:txStyles>
    <p:titleStyle>
      <a:lvl1pPr algn="l" defTabSz="1371600" rtl="0" eaLnBrk="1" fontAlgn="auto" latinLnBrk="0" hangingPunct="1">
        <a:lnSpc>
          <a:spcPct val="100000"/>
        </a:lnSpc>
        <a:spcBef>
          <a:spcPct val="0"/>
        </a:spcBef>
        <a:buNone/>
        <a:defRPr sz="5400" b="1" u="none" strike="noStrike" kern="1200" cap="none" spc="4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342900" indent="-342900" algn="l" defTabSz="1371600" rtl="0" eaLnBrk="1" fontAlgn="auto" latinLnBrk="0" hangingPunct="1">
        <a:lnSpc>
          <a:spcPct val="130000"/>
        </a:lnSpc>
        <a:spcBef>
          <a:spcPts val="0"/>
        </a:spcBef>
        <a:spcAft>
          <a:spcPts val="1500"/>
        </a:spcAft>
        <a:buFont typeface="Arial" panose="020B0604020202090204" pitchFamily="34" charset="0"/>
        <a:buChar char="●"/>
        <a:defRPr sz="2700" u="none" strike="noStrike" kern="1200" cap="none" spc="225"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1028700" indent="-342900" algn="l" defTabSz="1371600" rtl="0" eaLnBrk="1" fontAlgn="auto" latinLnBrk="0" hangingPunct="1">
        <a:lnSpc>
          <a:spcPct val="120000"/>
        </a:lnSpc>
        <a:spcBef>
          <a:spcPts val="0"/>
        </a:spcBef>
        <a:spcAft>
          <a:spcPts val="900"/>
        </a:spcAft>
        <a:buFont typeface="Arial" panose="020B0604020202090204" pitchFamily="34" charset="0"/>
        <a:buChar char="●"/>
        <a:tabLst>
          <a:tab pos="2415540" algn="l"/>
          <a:tab pos="2415540" algn="l"/>
          <a:tab pos="2415540" algn="l"/>
          <a:tab pos="2415540" algn="l"/>
        </a:tabLst>
        <a:defRPr sz="2400" u="none" strike="noStrike" kern="1200" cap="none" spc="225"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714500" indent="-342900" algn="l" defTabSz="1371600" rtl="0" eaLnBrk="1" fontAlgn="auto" latinLnBrk="0" hangingPunct="1">
        <a:lnSpc>
          <a:spcPct val="120000"/>
        </a:lnSpc>
        <a:spcBef>
          <a:spcPts val="0"/>
        </a:spcBef>
        <a:spcAft>
          <a:spcPts val="900"/>
        </a:spcAft>
        <a:buFont typeface="Arial" panose="020B0604020202090204" pitchFamily="34" charset="0"/>
        <a:buChar char="●"/>
        <a:defRPr sz="2400" u="none" strike="noStrike" kern="1200" cap="none" spc="225"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2400300" indent="-342900" algn="l" defTabSz="1371600" rtl="0" eaLnBrk="1" fontAlgn="auto" latinLnBrk="0" hangingPunct="1">
        <a:lnSpc>
          <a:spcPct val="120000"/>
        </a:lnSpc>
        <a:spcBef>
          <a:spcPts val="0"/>
        </a:spcBef>
        <a:spcAft>
          <a:spcPts val="450"/>
        </a:spcAft>
        <a:buFont typeface="Wingdings" panose="05000000000000000000" charset="0"/>
        <a:buChar char=""/>
        <a:defRPr sz="2100" u="none" strike="noStrike" kern="1200" cap="none" spc="225"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3086100" indent="-342900" algn="l" defTabSz="1371600" rtl="0" eaLnBrk="1" fontAlgn="auto" latinLnBrk="0" hangingPunct="1">
        <a:lnSpc>
          <a:spcPct val="120000"/>
        </a:lnSpc>
        <a:spcBef>
          <a:spcPts val="0"/>
        </a:spcBef>
        <a:spcAft>
          <a:spcPts val="450"/>
        </a:spcAft>
        <a:buFont typeface="Arial" panose="020B0604020202090204" pitchFamily="34" charset="0"/>
        <a:buChar char="•"/>
        <a:defRPr sz="2100" u="none" strike="noStrike" kern="1200" cap="none" spc="225"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3773170" indent="-342900" algn="l" defTabSz="1371600" rtl="0" eaLnBrk="1" latinLnBrk="0" hangingPunct="1">
        <a:lnSpc>
          <a:spcPct val="90000"/>
        </a:lnSpc>
        <a:spcBef>
          <a:spcPts val="750"/>
        </a:spcBef>
        <a:buFont typeface="Arial" panose="020B0604020202090204" pitchFamily="34" charset="0"/>
        <a:buChar char="•"/>
        <a:defRPr sz="2700" kern="1200">
          <a:solidFill>
            <a:schemeClr val="tx1"/>
          </a:solidFill>
          <a:latin typeface="+mn-lt"/>
          <a:ea typeface="+mn-ea"/>
          <a:cs typeface="+mn-cs"/>
        </a:defRPr>
      </a:lvl6pPr>
      <a:lvl7pPr marL="4458970" indent="-342900" algn="l" defTabSz="1371600" rtl="0" eaLnBrk="1" latinLnBrk="0" hangingPunct="1">
        <a:lnSpc>
          <a:spcPct val="90000"/>
        </a:lnSpc>
        <a:spcBef>
          <a:spcPts val="750"/>
        </a:spcBef>
        <a:buFont typeface="Arial" panose="020B0604020202090204" pitchFamily="34" charset="0"/>
        <a:buChar char="•"/>
        <a:defRPr sz="2700" kern="1200">
          <a:solidFill>
            <a:schemeClr val="tx1"/>
          </a:solidFill>
          <a:latin typeface="+mn-lt"/>
          <a:ea typeface="+mn-ea"/>
          <a:cs typeface="+mn-cs"/>
        </a:defRPr>
      </a:lvl7pPr>
      <a:lvl8pPr marL="5144770" indent="-342900" algn="l" defTabSz="1371600" rtl="0" eaLnBrk="1" latinLnBrk="0" hangingPunct="1">
        <a:lnSpc>
          <a:spcPct val="90000"/>
        </a:lnSpc>
        <a:spcBef>
          <a:spcPts val="750"/>
        </a:spcBef>
        <a:buFont typeface="Arial" panose="020B0604020202090204" pitchFamily="34" charset="0"/>
        <a:buChar char="•"/>
        <a:defRPr sz="2700" kern="1200">
          <a:solidFill>
            <a:schemeClr val="tx1"/>
          </a:solidFill>
          <a:latin typeface="+mn-lt"/>
          <a:ea typeface="+mn-ea"/>
          <a:cs typeface="+mn-cs"/>
        </a:defRPr>
      </a:lvl8pPr>
      <a:lvl9pPr marL="5830570" indent="-342900" algn="l" defTabSz="1371600" rtl="0" eaLnBrk="1" latinLnBrk="0" hangingPunct="1">
        <a:lnSpc>
          <a:spcPct val="90000"/>
        </a:lnSpc>
        <a:spcBef>
          <a:spcPts val="750"/>
        </a:spcBef>
        <a:buFont typeface="Arial" panose="020B060402020209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6070" algn="l" defTabSz="1371600" rtl="0" eaLnBrk="1" latinLnBrk="0" hangingPunct="1">
        <a:defRPr sz="2700" kern="1200">
          <a:solidFill>
            <a:schemeClr val="tx1"/>
          </a:solidFill>
          <a:latin typeface="+mn-lt"/>
          <a:ea typeface="+mn-ea"/>
          <a:cs typeface="+mn-cs"/>
        </a:defRPr>
      </a:lvl7pPr>
      <a:lvl8pPr marL="4801870" algn="l" defTabSz="1371600" rtl="0" eaLnBrk="1" latinLnBrk="0" hangingPunct="1">
        <a:defRPr sz="2700" kern="1200">
          <a:solidFill>
            <a:schemeClr val="tx1"/>
          </a:solidFill>
          <a:latin typeface="+mn-lt"/>
          <a:ea typeface="+mn-ea"/>
          <a:cs typeface="+mn-cs"/>
        </a:defRPr>
      </a:lvl8pPr>
      <a:lvl9pPr marL="548767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tags" Target="../tags/tag64.xml"/><Relationship Id="rId3" Type="http://schemas.openxmlformats.org/officeDocument/2006/relationships/tags" Target="../tags/tag49.xml"/><Relationship Id="rId21" Type="http://schemas.openxmlformats.org/officeDocument/2006/relationships/slideLayout" Target="../slideLayouts/slideLayout13.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tags" Target="../tags/tag66.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tags" Target="../tags/tag61.xml"/><Relationship Id="rId10" Type="http://schemas.openxmlformats.org/officeDocument/2006/relationships/tags" Target="../tags/tag56.xml"/><Relationship Id="rId19" Type="http://schemas.openxmlformats.org/officeDocument/2006/relationships/tags" Target="../tags/tag65.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7.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20.jpe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19.jpe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notesSlide" Target="../notesSlides/notesSlide8.xml"/><Relationship Id="rId5" Type="http://schemas.openxmlformats.org/officeDocument/2006/relationships/tags" Target="../tags/tag73.xml"/><Relationship Id="rId10" Type="http://schemas.openxmlformats.org/officeDocument/2006/relationships/slideLayout" Target="../slideLayouts/slideLayout13.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80.xml"/><Relationship Id="rId7" Type="http://schemas.openxmlformats.org/officeDocument/2006/relationships/notesSlide" Target="../notesSlides/notesSlide9.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1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23.jpeg"/><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22.jpe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notesSlide" Target="../notesSlides/notesSlide10.xml"/><Relationship Id="rId5" Type="http://schemas.openxmlformats.org/officeDocument/2006/relationships/tags" Target="../tags/tag87.xml"/><Relationship Id="rId10" Type="http://schemas.openxmlformats.org/officeDocument/2006/relationships/slideLayout" Target="../slideLayouts/slideLayout13.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tags" Target="../tags/tag94.xml"/><Relationship Id="rId5" Type="http://schemas.openxmlformats.org/officeDocument/2006/relationships/image" Target="../media/image5.pn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95.xml"/><Relationship Id="rId5" Type="http://schemas.openxmlformats.org/officeDocument/2006/relationships/image" Target="../media/image5.pn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5.png"/><Relationship Id="rId4" Type="http://schemas.openxmlformats.org/officeDocument/2006/relationships/tags" Target="../tags/tag6.xml"/><Relationship Id="rId9"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tags" Target="../tags/tag96.xml"/><Relationship Id="rId5" Type="http://schemas.openxmlformats.org/officeDocument/2006/relationships/image" Target="../media/image5.pn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5.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8.jpeg"/><Relationship Id="rId5" Type="http://schemas.openxmlformats.org/officeDocument/2006/relationships/notesSlide" Target="../notesSlides/notesSlide16.xml"/><Relationship Id="rId4"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tags" Target="../tags/tag102.xml"/><Relationship Id="rId7" Type="http://schemas.openxmlformats.org/officeDocument/2006/relationships/image" Target="../media/image5.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8.jpeg"/><Relationship Id="rId5" Type="http://schemas.openxmlformats.org/officeDocument/2006/relationships/notesSlide" Target="../notesSlides/notesSlide17.xml"/><Relationship Id="rId4"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03.xml"/><Relationship Id="rId5" Type="http://schemas.openxmlformats.org/officeDocument/2006/relationships/image" Target="../media/image7.png"/><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8.jpeg"/><Relationship Id="rId5" Type="http://schemas.openxmlformats.org/officeDocument/2006/relationships/slideLayout" Target="../slideLayouts/slideLayout15.xml"/><Relationship Id="rId4" Type="http://schemas.openxmlformats.org/officeDocument/2006/relationships/tags" Target="../tags/tag15.xml"/></Relationships>
</file>

<file path=ppt/slides/_rels/slide5.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9.jpeg"/><Relationship Id="rId5" Type="http://schemas.openxmlformats.org/officeDocument/2006/relationships/tags" Target="../tags/tag20.xml"/><Relationship Id="rId10" Type="http://schemas.openxmlformats.org/officeDocument/2006/relationships/notesSlide" Target="../notesSlides/notesSlide2.xml"/><Relationship Id="rId4" Type="http://schemas.openxmlformats.org/officeDocument/2006/relationships/tags" Target="../tags/tag19.xml"/><Relationship Id="rId9"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7.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image" Target="../media/image12.jpeg"/><Relationship Id="rId3" Type="http://schemas.openxmlformats.org/officeDocument/2006/relationships/tags" Target="../tags/tag28.xml"/><Relationship Id="rId21" Type="http://schemas.openxmlformats.org/officeDocument/2006/relationships/image" Target="../media/image5.png"/><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notesSlide" Target="../notesSlides/notesSlide4.xml"/><Relationship Id="rId2" Type="http://schemas.openxmlformats.org/officeDocument/2006/relationships/tags" Target="../tags/tag27.xml"/><Relationship Id="rId16" Type="http://schemas.openxmlformats.org/officeDocument/2006/relationships/slideLayout" Target="../slideLayouts/slideLayout13.xml"/><Relationship Id="rId20" Type="http://schemas.openxmlformats.org/officeDocument/2006/relationships/image" Target="../media/image14.jpe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5" Type="http://schemas.openxmlformats.org/officeDocument/2006/relationships/tags" Target="../tags/tag40.xml"/><Relationship Id="rId10" Type="http://schemas.openxmlformats.org/officeDocument/2006/relationships/tags" Target="../tags/tag35.xml"/><Relationship Id="rId19" Type="http://schemas.openxmlformats.org/officeDocument/2006/relationships/image" Target="../media/image13.jpe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3.xml"/><Relationship Id="rId7" Type="http://schemas.openxmlformats.org/officeDocument/2006/relationships/image" Target="../media/image8.jpe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5.xml"/><Relationship Id="rId5" Type="http://schemas.openxmlformats.org/officeDocument/2006/relationships/slideLayout" Target="../slideLayouts/slideLayout15.xml"/><Relationship Id="rId4" Type="http://schemas.openxmlformats.org/officeDocument/2006/relationships/tags" Target="../tags/tag4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7.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flipH="1">
            <a:off x="0" y="-31115"/>
            <a:ext cx="18363565" cy="8390255"/>
            <a:chOff x="0" y="0"/>
            <a:chExt cx="3045065" cy="1620513"/>
          </a:xfrm>
        </p:grpSpPr>
        <p:sp>
          <p:nvSpPr>
            <p:cNvPr id="6" name="Freeform 6"/>
            <p:cNvSpPr/>
            <p:nvPr/>
          </p:nvSpPr>
          <p:spPr>
            <a:xfrm>
              <a:off x="0" y="0"/>
              <a:ext cx="3045065" cy="1620513"/>
            </a:xfrm>
            <a:prstGeom prst="round1Rect">
              <a:avLst/>
            </a:prstGeom>
            <a:blipFill rotWithShape="0">
              <a:blip r:embed="rId2"/>
              <a:stretch>
                <a:fillRect t="-106000" b="-77000"/>
              </a:stretch>
            </a:blipFill>
          </p:spPr>
        </p:sp>
      </p:grpSp>
      <p:grpSp>
        <p:nvGrpSpPr>
          <p:cNvPr id="7" name="Group 7"/>
          <p:cNvGrpSpPr/>
          <p:nvPr/>
        </p:nvGrpSpPr>
        <p:grpSpPr>
          <a:xfrm rot="10800000" flipH="1">
            <a:off x="-240030" y="-85090"/>
            <a:ext cx="18831560" cy="8782685"/>
            <a:chOff x="494503" y="-627372"/>
            <a:chExt cx="4949092" cy="2793078"/>
          </a:xfrm>
        </p:grpSpPr>
        <p:sp>
          <p:nvSpPr>
            <p:cNvPr id="8" name="Freeform 8"/>
            <p:cNvSpPr/>
            <p:nvPr/>
          </p:nvSpPr>
          <p:spPr>
            <a:xfrm>
              <a:off x="557879" y="-627372"/>
              <a:ext cx="4885716" cy="2754872"/>
            </a:xfrm>
            <a:prstGeom prst="round1Rect">
              <a:avLst>
                <a:gd name="adj" fmla="val 17241"/>
              </a:avLst>
            </a:prstGeom>
            <a:solidFill>
              <a:srgbClr val="703333">
                <a:alpha val="46667"/>
              </a:srgbClr>
            </a:solidFill>
          </p:spPr>
          <p:txBody>
            <a:bodyPr/>
            <a:lstStyle/>
            <a:p>
              <a:endParaRPr lang="zh-CN" altLang="en-US" dirty="0"/>
            </a:p>
          </p:txBody>
        </p:sp>
        <p:sp>
          <p:nvSpPr>
            <p:cNvPr id="9" name="TextBox 9"/>
            <p:cNvSpPr txBox="1"/>
            <p:nvPr/>
          </p:nvSpPr>
          <p:spPr>
            <a:xfrm>
              <a:off x="494503" y="-627298"/>
              <a:ext cx="4865479" cy="2793004"/>
            </a:xfrm>
            <a:prstGeom prst="round1Rect">
              <a:avLst/>
            </a:prstGeom>
          </p:spPr>
          <p:txBody>
            <a:bodyPr lIns="50800" tIns="50800" rIns="50800" bIns="50800" rtlCol="0" anchor="ctr"/>
            <a:lstStyle/>
            <a:p>
              <a:pPr algn="ctr">
                <a:lnSpc>
                  <a:spcPts val="2660"/>
                </a:lnSpc>
                <a:spcBef>
                  <a:spcPct val="0"/>
                </a:spcBef>
              </a:pPr>
              <a:endParaRPr/>
            </a:p>
          </p:txBody>
        </p:sp>
      </p:grpSp>
      <p:sp>
        <p:nvSpPr>
          <p:cNvPr id="16" name="Freeform 16"/>
          <p:cNvSpPr/>
          <p:nvPr/>
        </p:nvSpPr>
        <p:spPr>
          <a:xfrm>
            <a:off x="2036196" y="1028700"/>
            <a:ext cx="2629592" cy="729500"/>
          </a:xfrm>
          <a:custGeom>
            <a:avLst/>
            <a:gdLst/>
            <a:ahLst/>
            <a:cxnLst/>
            <a:rect l="l" t="t" r="r" b="b"/>
            <a:pathLst>
              <a:path w="2629592" h="729500">
                <a:moveTo>
                  <a:pt x="0" y="0"/>
                </a:moveTo>
                <a:lnTo>
                  <a:pt x="2629592" y="0"/>
                </a:lnTo>
                <a:lnTo>
                  <a:pt x="2629592" y="729500"/>
                </a:lnTo>
                <a:lnTo>
                  <a:pt x="0" y="729500"/>
                </a:lnTo>
                <a:lnTo>
                  <a:pt x="0" y="0"/>
                </a:lnTo>
                <a:close/>
              </a:path>
            </a:pathLst>
          </a:custGeom>
          <a:blipFill>
            <a:blip r:embed="rId3"/>
            <a:stretch>
              <a:fillRect/>
            </a:stretch>
          </a:blipFill>
        </p:spPr>
      </p:sp>
      <p:grpSp>
        <p:nvGrpSpPr>
          <p:cNvPr id="19" name="Group 19"/>
          <p:cNvGrpSpPr/>
          <p:nvPr/>
        </p:nvGrpSpPr>
        <p:grpSpPr>
          <a:xfrm>
            <a:off x="8679958" y="1496034"/>
            <a:ext cx="5024603" cy="47625"/>
            <a:chOff x="0" y="0"/>
            <a:chExt cx="1323352" cy="12543"/>
          </a:xfrm>
        </p:grpSpPr>
        <p:sp>
          <p:nvSpPr>
            <p:cNvPr id="20" name="Freeform 20"/>
            <p:cNvSpPr/>
            <p:nvPr/>
          </p:nvSpPr>
          <p:spPr>
            <a:xfrm>
              <a:off x="0" y="0"/>
              <a:ext cx="1323352" cy="12543"/>
            </a:xfrm>
            <a:custGeom>
              <a:avLst/>
              <a:gdLst/>
              <a:ahLst/>
              <a:cxnLst/>
              <a:rect l="l" t="t" r="r" b="b"/>
              <a:pathLst>
                <a:path w="1323352" h="12543">
                  <a:moveTo>
                    <a:pt x="0" y="0"/>
                  </a:moveTo>
                  <a:lnTo>
                    <a:pt x="1323352" y="0"/>
                  </a:lnTo>
                  <a:lnTo>
                    <a:pt x="1323352" y="12543"/>
                  </a:lnTo>
                  <a:lnTo>
                    <a:pt x="0" y="12543"/>
                  </a:lnTo>
                  <a:close/>
                </a:path>
              </a:pathLst>
            </a:custGeom>
            <a:solidFill>
              <a:srgbClr val="FFFFFF"/>
            </a:solidFill>
          </p:spPr>
        </p:sp>
        <p:sp>
          <p:nvSpPr>
            <p:cNvPr id="21" name="TextBox 21"/>
            <p:cNvSpPr txBox="1"/>
            <p:nvPr/>
          </p:nvSpPr>
          <p:spPr>
            <a:xfrm>
              <a:off x="0" y="-38100"/>
              <a:ext cx="1323352" cy="50643"/>
            </a:xfrm>
            <a:prstGeom prst="rect">
              <a:avLst/>
            </a:prstGeom>
          </p:spPr>
          <p:txBody>
            <a:bodyPr lIns="50800" tIns="50800" rIns="50800" bIns="50800" rtlCol="0" anchor="ctr"/>
            <a:lstStyle/>
            <a:p>
              <a:pPr algn="ctr">
                <a:lnSpc>
                  <a:spcPts val="2660"/>
                </a:lnSpc>
                <a:spcBef>
                  <a:spcPct val="0"/>
                </a:spcBef>
              </a:pPr>
              <a:endParaRPr/>
            </a:p>
          </p:txBody>
        </p:sp>
      </p:grpSp>
      <p:sp>
        <p:nvSpPr>
          <p:cNvPr id="22" name="Freeform 22"/>
          <p:cNvSpPr/>
          <p:nvPr/>
        </p:nvSpPr>
        <p:spPr>
          <a:xfrm>
            <a:off x="13258841" y="38024"/>
            <a:ext cx="5029160" cy="7360030"/>
          </a:xfrm>
          <a:custGeom>
            <a:avLst/>
            <a:gdLst/>
            <a:ahLst/>
            <a:cxnLst/>
            <a:rect l="l" t="t" r="r" b="b"/>
            <a:pathLst>
              <a:path w="9876711" h="7360030">
                <a:moveTo>
                  <a:pt x="0" y="0"/>
                </a:moveTo>
                <a:lnTo>
                  <a:pt x="9876710" y="0"/>
                </a:lnTo>
                <a:lnTo>
                  <a:pt x="9876710" y="7360030"/>
                </a:lnTo>
                <a:lnTo>
                  <a:pt x="0" y="7360030"/>
                </a:lnTo>
                <a:lnTo>
                  <a:pt x="0" y="0"/>
                </a:lnTo>
                <a:close/>
              </a:path>
            </a:pathLst>
          </a:custGeom>
          <a:blipFill>
            <a:blip r:embed="rId4">
              <a:alphaModFix amt="77000"/>
            </a:blip>
            <a:stretch>
              <a:fillRect l="-1" r="-96388" b="-10575"/>
            </a:stretch>
          </a:blipFill>
        </p:spPr>
      </p:sp>
      <p:sp>
        <p:nvSpPr>
          <p:cNvPr id="23" name="TextBox 23"/>
          <p:cNvSpPr txBox="1"/>
          <p:nvPr/>
        </p:nvSpPr>
        <p:spPr>
          <a:xfrm>
            <a:off x="2032883" y="6407587"/>
            <a:ext cx="2868999" cy="565150"/>
          </a:xfrm>
          <a:prstGeom prst="rect">
            <a:avLst/>
          </a:prstGeom>
        </p:spPr>
        <p:txBody>
          <a:bodyPr lIns="0" tIns="0" rIns="0" bIns="0" rtlCol="0" anchor="t">
            <a:spAutoFit/>
          </a:bodyPr>
          <a:lstStyle/>
          <a:p>
            <a:pPr algn="ctr">
              <a:lnSpc>
                <a:spcPts val="4410"/>
              </a:lnSpc>
            </a:pPr>
            <a:r>
              <a:rPr lang="en-US" sz="3150" dirty="0" err="1">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汇报人：XXX</a:t>
            </a:r>
            <a:endParaRPr lang="en-US" sz="3150" dirty="0">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sp>
        <p:nvSpPr>
          <p:cNvPr id="24" name="TextBox 24"/>
          <p:cNvSpPr txBox="1"/>
          <p:nvPr/>
        </p:nvSpPr>
        <p:spPr>
          <a:xfrm>
            <a:off x="1905000" y="3128450"/>
            <a:ext cx="13812808" cy="1780359"/>
          </a:xfrm>
          <a:prstGeom prst="rect">
            <a:avLst/>
          </a:prstGeom>
        </p:spPr>
        <p:txBody>
          <a:bodyPr lIns="0" tIns="0" rIns="0" bIns="0" rtlCol="0" anchor="t">
            <a:spAutoFit/>
          </a:bodyPr>
          <a:lstStyle/>
          <a:p>
            <a:pPr algn="l">
              <a:lnSpc>
                <a:spcPts val="16235"/>
              </a:lnSpc>
            </a:pPr>
            <a:r>
              <a:rPr lang="zh-CN" altLang="en-US" sz="11595" dirty="0">
                <a:solidFill>
                  <a:srgbClr val="FFFFFF"/>
                </a:solidFill>
                <a:latin typeface="方正姚体" panose="02010601030101010101" pitchFamily="2" charset="-122"/>
                <a:ea typeface="方正姚体" panose="02010601030101010101" pitchFamily="2" charset="-122"/>
                <a:cs typeface="汉仪雅酷黑简" panose="00020600040101010101" charset="-122"/>
                <a:sym typeface="字由点字美玲体" panose="00020600040101000101" charset="-122"/>
              </a:rPr>
              <a:t>假如身处土地革命</a:t>
            </a:r>
            <a:endParaRPr lang="en-US" sz="11595" dirty="0">
              <a:solidFill>
                <a:srgbClr val="FFFFFF"/>
              </a:solidFill>
              <a:latin typeface="方正姚体" panose="02010601030101010101" pitchFamily="2" charset="-122"/>
              <a:ea typeface="方正姚体" panose="02010601030101010101" pitchFamily="2" charset="-122"/>
              <a:cs typeface="汉仪雅酷黑简" panose="00020600040101010101" charset="-122"/>
              <a:sym typeface="字由点字美玲体" panose="00020600040101000101" charset="-122"/>
            </a:endParaRPr>
          </a:p>
        </p:txBody>
      </p:sp>
      <p:sp>
        <p:nvSpPr>
          <p:cNvPr id="27" name="TextBox 27"/>
          <p:cNvSpPr txBox="1"/>
          <p:nvPr/>
        </p:nvSpPr>
        <p:spPr>
          <a:xfrm>
            <a:off x="1523899" y="8724726"/>
            <a:ext cx="11136761" cy="1364615"/>
          </a:xfrm>
          <a:prstGeom prst="rect">
            <a:avLst/>
          </a:prstGeom>
        </p:spPr>
        <p:txBody>
          <a:bodyPr lIns="0" tIns="0" rIns="0" bIns="0" rtlCol="0" anchor="t">
            <a:spAutoFit/>
          </a:bodyPr>
          <a:lstStyle/>
          <a:p>
            <a:pPr algn="l">
              <a:lnSpc>
                <a:spcPts val="10645"/>
              </a:lnSpc>
            </a:pPr>
            <a:r>
              <a:rPr lang="en-US" sz="7605" dirty="0">
                <a:solidFill>
                  <a:srgbClr val="A20000">
                    <a:alpha val="10980"/>
                  </a:srgbClr>
                </a:solidFill>
                <a:latin typeface="汉仪雅酷黑-85J" panose="00020600040101010101" charset="-122"/>
                <a:ea typeface="汉仪雅酷黑-85J" panose="00020600040101010101" charset="-122"/>
                <a:cs typeface="Alarabiya" panose="02060603050605020204"/>
                <a:sym typeface="Alarabiya" panose="02060603050605020204"/>
              </a:rPr>
              <a:t>ZHEJIANG UNIVERSITY</a:t>
            </a:r>
          </a:p>
        </p:txBody>
      </p:sp>
      <p:grpSp>
        <p:nvGrpSpPr>
          <p:cNvPr id="2" name="Group 28"/>
          <p:cNvGrpSpPr/>
          <p:nvPr/>
        </p:nvGrpSpPr>
        <p:grpSpPr>
          <a:xfrm>
            <a:off x="16667994" y="9527986"/>
            <a:ext cx="818017" cy="152400"/>
            <a:chOff x="0" y="0"/>
            <a:chExt cx="1090689" cy="203200"/>
          </a:xfrm>
        </p:grpSpPr>
        <p:grpSp>
          <p:nvGrpSpPr>
            <p:cNvPr id="3" name="Group 29"/>
            <p:cNvGrpSpPr/>
            <p:nvPr/>
          </p:nvGrpSpPr>
          <p:grpSpPr>
            <a:xfrm>
              <a:off x="0" y="0"/>
              <a:ext cx="203200" cy="203200"/>
              <a:chOff x="0" y="0"/>
              <a:chExt cx="875357" cy="875357"/>
            </a:xfrm>
          </p:grpSpPr>
          <p:sp>
            <p:nvSpPr>
              <p:cNvPr id="4" name="Freeform 30"/>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A20000"/>
              </a:solidFill>
            </p:spPr>
          </p:sp>
          <p:sp>
            <p:nvSpPr>
              <p:cNvPr id="38" name="TextBox 31"/>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nvGrpSpPr>
            <p:cNvPr id="39" name="Group 32"/>
            <p:cNvGrpSpPr/>
            <p:nvPr/>
          </p:nvGrpSpPr>
          <p:grpSpPr>
            <a:xfrm>
              <a:off x="443745" y="0"/>
              <a:ext cx="203200" cy="203200"/>
              <a:chOff x="0" y="0"/>
              <a:chExt cx="875357" cy="875357"/>
            </a:xfrm>
          </p:grpSpPr>
          <p:sp>
            <p:nvSpPr>
              <p:cNvPr id="40" name="Freeform 33"/>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A20000"/>
              </a:solidFill>
            </p:spPr>
          </p:sp>
          <p:sp>
            <p:nvSpPr>
              <p:cNvPr id="41" name="TextBox 34"/>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nvGrpSpPr>
            <p:cNvPr id="42" name="Group 35"/>
            <p:cNvGrpSpPr/>
            <p:nvPr/>
          </p:nvGrpSpPr>
          <p:grpSpPr>
            <a:xfrm>
              <a:off x="887489" y="0"/>
              <a:ext cx="203200" cy="203200"/>
              <a:chOff x="0" y="0"/>
              <a:chExt cx="875357" cy="875357"/>
            </a:xfrm>
          </p:grpSpPr>
          <p:sp>
            <p:nvSpPr>
              <p:cNvPr id="43" name="Freeform 36"/>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B01F24"/>
              </a:solidFill>
            </p:spPr>
          </p:sp>
          <p:sp>
            <p:nvSpPr>
              <p:cNvPr id="44" name="TextBox 37"/>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spTree>
  </p:cSld>
  <p:clrMapOvr>
    <a:masterClrMapping/>
  </p:clrMapOvr>
  <p:transition spd="slow" advClick="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图形"/>
          <p:cNvGrpSpPr/>
          <p:nvPr/>
        </p:nvGrpSpPr>
        <p:grpSpPr>
          <a:xfrm>
            <a:off x="3409552" y="2305054"/>
            <a:ext cx="13189745" cy="7434273"/>
            <a:chOff x="2273034" y="1536702"/>
            <a:chExt cx="8793163" cy="4956182"/>
          </a:xfrm>
        </p:grpSpPr>
        <p:sp>
          <p:nvSpPr>
            <p:cNvPr id="5" name="图形"/>
            <p:cNvSpPr/>
            <p:nvPr>
              <p:custDataLst>
                <p:tags r:id="rId2"/>
              </p:custDataLst>
            </p:nvPr>
          </p:nvSpPr>
          <p:spPr>
            <a:xfrm>
              <a:off x="9343957" y="1746218"/>
              <a:ext cx="1722240" cy="2775348"/>
            </a:xfrm>
            <a:custGeom>
              <a:avLst/>
              <a:gdLst/>
              <a:ahLst/>
              <a:cxnLst>
                <a:cxn ang="0">
                  <a:pos x="wd2" y="hd2"/>
                </a:cxn>
                <a:cxn ang="5400000">
                  <a:pos x="wd2" y="hd2"/>
                </a:cxn>
                <a:cxn ang="10800000">
                  <a:pos x="wd2" y="hd2"/>
                </a:cxn>
                <a:cxn ang="16200000">
                  <a:pos x="wd2" y="hd2"/>
                </a:cxn>
              </a:cxnLst>
              <a:rect l="0" t="0" r="r" b="b"/>
              <a:pathLst>
                <a:path w="21599" h="21600" extrusionOk="0">
                  <a:moveTo>
                    <a:pt x="0" y="0"/>
                  </a:moveTo>
                  <a:lnTo>
                    <a:pt x="0" y="1790"/>
                  </a:lnTo>
                  <a:lnTo>
                    <a:pt x="3643" y="1790"/>
                  </a:lnTo>
                  <a:cubicBezTo>
                    <a:pt x="7802" y="1790"/>
                    <a:pt x="11571" y="2809"/>
                    <a:pt x="14305" y="4448"/>
                  </a:cubicBezTo>
                  <a:cubicBezTo>
                    <a:pt x="17038" y="6089"/>
                    <a:pt x="18717" y="8332"/>
                    <a:pt x="18717" y="10800"/>
                  </a:cubicBezTo>
                  <a:cubicBezTo>
                    <a:pt x="18717" y="13268"/>
                    <a:pt x="17038" y="15511"/>
                    <a:pt x="14305" y="17152"/>
                  </a:cubicBezTo>
                  <a:cubicBezTo>
                    <a:pt x="11571" y="18791"/>
                    <a:pt x="7802" y="19812"/>
                    <a:pt x="3643" y="19812"/>
                  </a:cubicBezTo>
                  <a:lnTo>
                    <a:pt x="0" y="19812"/>
                  </a:lnTo>
                  <a:lnTo>
                    <a:pt x="0" y="21600"/>
                  </a:lnTo>
                  <a:lnTo>
                    <a:pt x="3643" y="21600"/>
                  </a:lnTo>
                  <a:cubicBezTo>
                    <a:pt x="8569" y="21600"/>
                    <a:pt x="13055" y="20390"/>
                    <a:pt x="16308" y="18439"/>
                  </a:cubicBezTo>
                  <a:cubicBezTo>
                    <a:pt x="19563" y="16489"/>
                    <a:pt x="21600" y="13780"/>
                    <a:pt x="21599" y="10800"/>
                  </a:cubicBezTo>
                  <a:cubicBezTo>
                    <a:pt x="21600" y="7820"/>
                    <a:pt x="19563" y="5111"/>
                    <a:pt x="16308" y="3161"/>
                  </a:cubicBezTo>
                  <a:cubicBezTo>
                    <a:pt x="13055" y="1210"/>
                    <a:pt x="8569" y="0"/>
                    <a:pt x="3643" y="0"/>
                  </a:cubicBezTo>
                  <a:lnTo>
                    <a:pt x="0" y="0"/>
                  </a:lnTo>
                  <a:close/>
                </a:path>
              </a:pathLst>
            </a:custGeom>
            <a:solidFill>
              <a:srgbClr val="8A0006"/>
            </a:solidFill>
            <a:ln w="12700">
              <a:miter lim="400000"/>
            </a:ln>
          </p:spPr>
          <p:txBody>
            <a:bodyPr lIns="28577" tIns="28577" rIns="28577" bIns="28577" anchor="ct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6000">
                <a:solidFill>
                  <a:schemeClr val="tx1">
                    <a:lumMod val="65000"/>
                    <a:lumOff val="35000"/>
                  </a:schemeClr>
                </a:solidFill>
                <a:latin typeface="Arial" panose="020B0604020202090204"/>
                <a:ea typeface="阿里巴巴普惠体 Medium"/>
                <a:cs typeface="阿里巴巴普惠体 Medium"/>
                <a:sym typeface="Arial" panose="020B0604020202090204"/>
              </a:endParaRPr>
            </a:p>
          </p:txBody>
        </p:sp>
        <p:sp>
          <p:nvSpPr>
            <p:cNvPr id="6" name="图形"/>
            <p:cNvSpPr/>
            <p:nvPr>
              <p:custDataLst>
                <p:tags r:id="rId3"/>
              </p:custDataLst>
            </p:nvPr>
          </p:nvSpPr>
          <p:spPr>
            <a:xfrm>
              <a:off x="5031144" y="4291576"/>
              <a:ext cx="1643632" cy="229989"/>
            </a:xfrm>
            <a:prstGeom prst="rect">
              <a:avLst/>
            </a:prstGeom>
            <a:solidFill>
              <a:srgbClr val="8A0006"/>
            </a:solidFill>
            <a:ln w="12700">
              <a:miter lim="400000"/>
            </a:ln>
          </p:spPr>
          <p:txBody>
            <a:bodyPr lIns="28577" tIns="28577" rIns="28577" bIns="28577" anchor="ct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6000">
                <a:solidFill>
                  <a:schemeClr val="tx1">
                    <a:lumMod val="65000"/>
                    <a:lumOff val="35000"/>
                  </a:schemeClr>
                </a:solidFill>
                <a:latin typeface="Arial" panose="020B0604020202090204"/>
                <a:ea typeface="阿里巴巴普惠体 Medium"/>
                <a:cs typeface="阿里巴巴普惠体 Medium"/>
                <a:sym typeface="Arial" panose="020B0604020202090204"/>
              </a:endParaRPr>
            </a:p>
          </p:txBody>
        </p:sp>
        <p:sp>
          <p:nvSpPr>
            <p:cNvPr id="7" name="图形"/>
            <p:cNvSpPr/>
            <p:nvPr>
              <p:custDataLst>
                <p:tags r:id="rId4"/>
              </p:custDataLst>
            </p:nvPr>
          </p:nvSpPr>
          <p:spPr>
            <a:xfrm>
              <a:off x="6856148" y="4291576"/>
              <a:ext cx="2494161" cy="229989"/>
            </a:xfrm>
            <a:prstGeom prst="rect">
              <a:avLst/>
            </a:prstGeom>
            <a:solidFill>
              <a:srgbClr val="8A0006"/>
            </a:solidFill>
            <a:ln w="12700">
              <a:miter lim="400000"/>
            </a:ln>
          </p:spPr>
          <p:txBody>
            <a:bodyPr lIns="28577" tIns="28577" rIns="28577" bIns="28577" anchor="ct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6000">
                <a:solidFill>
                  <a:schemeClr val="tx1">
                    <a:lumMod val="65000"/>
                    <a:lumOff val="35000"/>
                  </a:schemeClr>
                </a:solidFill>
                <a:latin typeface="Arial" panose="020B0604020202090204"/>
                <a:ea typeface="阿里巴巴普惠体 Medium"/>
                <a:cs typeface="阿里巴巴普惠体 Medium"/>
                <a:sym typeface="Arial" panose="020B0604020202090204"/>
              </a:endParaRPr>
            </a:p>
          </p:txBody>
        </p:sp>
        <p:sp>
          <p:nvSpPr>
            <p:cNvPr id="8" name="图形"/>
            <p:cNvSpPr/>
            <p:nvPr>
              <p:custDataLst>
                <p:tags r:id="rId5"/>
              </p:custDataLst>
            </p:nvPr>
          </p:nvSpPr>
          <p:spPr>
            <a:xfrm>
              <a:off x="2273034" y="1746217"/>
              <a:ext cx="2122885" cy="1387675"/>
            </a:xfrm>
            <a:custGeom>
              <a:avLst/>
              <a:gdLst/>
              <a:ahLst/>
              <a:cxnLst>
                <a:cxn ang="0">
                  <a:pos x="wd2" y="hd2"/>
                </a:cxn>
                <a:cxn ang="5400000">
                  <a:pos x="wd2" y="hd2"/>
                </a:cxn>
                <a:cxn ang="10800000">
                  <a:pos x="wd2" y="hd2"/>
                </a:cxn>
                <a:cxn ang="16200000">
                  <a:pos x="wd2" y="hd2"/>
                </a:cxn>
              </a:cxnLst>
              <a:rect l="0" t="0" r="r" b="b"/>
              <a:pathLst>
                <a:path w="21599" h="21600" extrusionOk="0">
                  <a:moveTo>
                    <a:pt x="14569" y="0"/>
                  </a:moveTo>
                  <a:cubicBezTo>
                    <a:pt x="10573" y="0"/>
                    <a:pt x="6931" y="2419"/>
                    <a:pt x="4292" y="6323"/>
                  </a:cubicBezTo>
                  <a:cubicBezTo>
                    <a:pt x="1652" y="10223"/>
                    <a:pt x="-1" y="15640"/>
                    <a:pt x="0" y="21600"/>
                  </a:cubicBezTo>
                  <a:lnTo>
                    <a:pt x="2340" y="21600"/>
                  </a:lnTo>
                  <a:cubicBezTo>
                    <a:pt x="2340" y="16664"/>
                    <a:pt x="3700" y="12177"/>
                    <a:pt x="5917" y="8896"/>
                  </a:cubicBezTo>
                  <a:cubicBezTo>
                    <a:pt x="8135" y="5618"/>
                    <a:pt x="11195" y="3580"/>
                    <a:pt x="14569" y="3580"/>
                  </a:cubicBezTo>
                  <a:lnTo>
                    <a:pt x="21599" y="3580"/>
                  </a:lnTo>
                  <a:lnTo>
                    <a:pt x="21599" y="0"/>
                  </a:lnTo>
                  <a:lnTo>
                    <a:pt x="14569" y="0"/>
                  </a:lnTo>
                  <a:close/>
                </a:path>
              </a:pathLst>
            </a:custGeom>
            <a:solidFill>
              <a:srgbClr val="8A0006"/>
            </a:solidFill>
            <a:ln w="12700">
              <a:miter lim="400000"/>
            </a:ln>
          </p:spPr>
          <p:txBody>
            <a:bodyPr lIns="28577" tIns="28577" rIns="28577" bIns="28577" anchor="ct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6000">
                <a:solidFill>
                  <a:schemeClr val="tx1">
                    <a:lumMod val="65000"/>
                    <a:lumOff val="35000"/>
                  </a:schemeClr>
                </a:solidFill>
                <a:latin typeface="Arial" panose="020B0604020202090204"/>
                <a:ea typeface="阿里巴巴普惠体 Medium"/>
                <a:cs typeface="阿里巴巴普惠体 Medium"/>
                <a:sym typeface="Arial" panose="020B0604020202090204"/>
              </a:endParaRPr>
            </a:p>
          </p:txBody>
        </p:sp>
        <p:sp>
          <p:nvSpPr>
            <p:cNvPr id="9" name="图形"/>
            <p:cNvSpPr/>
            <p:nvPr>
              <p:custDataLst>
                <p:tags r:id="rId6"/>
              </p:custDataLst>
            </p:nvPr>
          </p:nvSpPr>
          <p:spPr>
            <a:xfrm>
              <a:off x="4389568" y="1746217"/>
              <a:ext cx="2472928" cy="229989"/>
            </a:xfrm>
            <a:prstGeom prst="rect">
              <a:avLst/>
            </a:prstGeom>
            <a:solidFill>
              <a:srgbClr val="8A0006"/>
            </a:solidFill>
            <a:ln w="12700">
              <a:miter lim="400000"/>
            </a:ln>
          </p:spPr>
          <p:txBody>
            <a:bodyPr lIns="28577" tIns="28577" rIns="28577" bIns="28577" anchor="ct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6000">
                <a:solidFill>
                  <a:schemeClr val="tx1">
                    <a:lumMod val="65000"/>
                    <a:lumOff val="35000"/>
                  </a:schemeClr>
                </a:solidFill>
                <a:latin typeface="Arial" panose="020B0604020202090204"/>
                <a:ea typeface="阿里巴巴普惠体 Medium"/>
                <a:cs typeface="阿里巴巴普惠体 Medium"/>
                <a:sym typeface="Arial" panose="020B0604020202090204"/>
              </a:endParaRPr>
            </a:p>
          </p:txBody>
        </p:sp>
        <p:sp>
          <p:nvSpPr>
            <p:cNvPr id="10" name="图形"/>
            <p:cNvSpPr/>
            <p:nvPr>
              <p:custDataLst>
                <p:tags r:id="rId7"/>
              </p:custDataLst>
            </p:nvPr>
          </p:nvSpPr>
          <p:spPr>
            <a:xfrm>
              <a:off x="6856148" y="1746217"/>
              <a:ext cx="2494161" cy="229989"/>
            </a:xfrm>
            <a:prstGeom prst="rect">
              <a:avLst/>
            </a:prstGeom>
            <a:solidFill>
              <a:srgbClr val="8A0006"/>
            </a:solidFill>
            <a:ln w="12700">
              <a:miter lim="400000"/>
            </a:ln>
          </p:spPr>
          <p:txBody>
            <a:bodyPr lIns="28577" tIns="28577" rIns="28577" bIns="28577" anchor="ct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6000">
                <a:solidFill>
                  <a:schemeClr val="tx1">
                    <a:lumMod val="65000"/>
                    <a:lumOff val="35000"/>
                  </a:schemeClr>
                </a:solidFill>
                <a:latin typeface="Arial" panose="020B0604020202090204"/>
                <a:ea typeface="阿里巴巴普惠体 Medium"/>
                <a:cs typeface="阿里巴巴普惠体 Medium"/>
                <a:sym typeface="Arial" panose="020B0604020202090204"/>
              </a:endParaRPr>
            </a:p>
          </p:txBody>
        </p:sp>
        <p:sp>
          <p:nvSpPr>
            <p:cNvPr id="11" name="图形"/>
            <p:cNvSpPr/>
            <p:nvPr>
              <p:custDataLst>
                <p:tags r:id="rId8"/>
              </p:custDataLst>
            </p:nvPr>
          </p:nvSpPr>
          <p:spPr>
            <a:xfrm>
              <a:off x="5858683" y="2314804"/>
              <a:ext cx="2058108" cy="325816"/>
            </a:xfrm>
            <a:prstGeom prst="rect">
              <a:avLst/>
            </a:prstGeom>
            <a:ln w="12700">
              <a:miter lim="400000"/>
            </a:ln>
          </p:spPr>
          <p:txBody>
            <a:bodyPr lIns="0" tIns="0" rIns="0" bIns="0">
              <a:spAutoFit/>
            </a:bodyPr>
            <a:lstStyle/>
            <a:p>
              <a:pPr algn="ctr">
                <a:lnSpc>
                  <a:spcPct val="150000"/>
                </a:lnSpc>
              </a:pPr>
              <a:r>
                <a:rPr lang="zh-CN" altLang="en-US" sz="24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结合田赋底册</a:t>
              </a:r>
            </a:p>
          </p:txBody>
        </p:sp>
        <p:sp>
          <p:nvSpPr>
            <p:cNvPr id="12" name="图形"/>
            <p:cNvSpPr/>
            <p:nvPr>
              <p:custDataLst>
                <p:tags r:id="rId9"/>
              </p:custDataLst>
            </p:nvPr>
          </p:nvSpPr>
          <p:spPr>
            <a:xfrm>
              <a:off x="3373153" y="2314804"/>
              <a:ext cx="2058108" cy="325816"/>
            </a:xfrm>
            <a:prstGeom prst="rect">
              <a:avLst/>
            </a:prstGeom>
            <a:ln w="12700">
              <a:miter lim="400000"/>
            </a:ln>
          </p:spPr>
          <p:txBody>
            <a:bodyPr lIns="0" tIns="0" rIns="0" bIns="0">
              <a:spAutoFit/>
            </a:bodyPr>
            <a:lstStyle/>
            <a:p>
              <a:pPr algn="ctr">
                <a:lnSpc>
                  <a:spcPct val="150000"/>
                </a:lnSpc>
              </a:pPr>
              <a:r>
                <a:rPr lang="zh-CN" altLang="en-US" sz="24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在根据地内展开动大会</a:t>
              </a:r>
              <a:endParaRPr lang="zh-CN" altLang="en-US" sz="2400" b="1"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p:txBody>
        </p:sp>
        <p:sp>
          <p:nvSpPr>
            <p:cNvPr id="13" name="图形"/>
            <p:cNvSpPr/>
            <p:nvPr>
              <p:custDataLst>
                <p:tags r:id="rId10"/>
              </p:custDataLst>
            </p:nvPr>
          </p:nvSpPr>
          <p:spPr>
            <a:xfrm>
              <a:off x="8120901" y="2277823"/>
              <a:ext cx="2271147" cy="1433811"/>
            </a:xfrm>
            <a:prstGeom prst="rect">
              <a:avLst/>
            </a:prstGeom>
            <a:ln w="12700">
              <a:miter lim="400000"/>
            </a:ln>
          </p:spPr>
          <p:txBody>
            <a:bodyPr wrap="square" lIns="0" tIns="0" rIns="0" bIns="0">
              <a:spAutoFit/>
            </a:bodyPr>
            <a:lstStyle/>
            <a:p>
              <a:pPr algn="ctr">
                <a:lnSpc>
                  <a:spcPct val="150000"/>
                </a:lnSpc>
              </a:pPr>
              <a:r>
                <a:rPr lang="zh-CN" altLang="en-US" sz="24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数据有异常的可以通过步量回亩或者计算周边已知农田的年产与未知农田年产量之比估算。</a:t>
              </a:r>
              <a:endParaRPr lang="zh-CN" altLang="en-US" sz="2400" b="1"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p:txBody>
        </p:sp>
        <p:sp>
          <p:nvSpPr>
            <p:cNvPr id="14" name="图形"/>
            <p:cNvSpPr/>
            <p:nvPr>
              <p:custDataLst>
                <p:tags r:id="rId11"/>
              </p:custDataLst>
            </p:nvPr>
          </p:nvSpPr>
          <p:spPr>
            <a:xfrm>
              <a:off x="5858683" y="4915144"/>
              <a:ext cx="2058108" cy="330005"/>
            </a:xfrm>
            <a:prstGeom prst="rect">
              <a:avLst/>
            </a:prstGeom>
            <a:ln w="12700">
              <a:miter lim="400000"/>
            </a:ln>
          </p:spPr>
          <p:txBody>
            <a:bodyPr lIns="0" tIns="0" rIns="0" bIns="0">
              <a:spAutoFit/>
            </a:bodyPr>
            <a:lstStyle/>
            <a:p>
              <a:pPr algn="ctr">
                <a:lnSpc>
                  <a:spcPct val="150000"/>
                </a:lnSpc>
              </a:pPr>
              <a:r>
                <a:rPr lang="zh-CN" altLang="en-US" sz="2400" dirty="0">
                  <a:solidFill>
                    <a:schemeClr val="tx1">
                      <a:lumMod val="65000"/>
                      <a:lumOff val="35000"/>
                    </a:schemeClr>
                  </a:solidFill>
                  <a:ea typeface="汉仪润圆-45简" panose="00020600040101010101" charset="-122"/>
                  <a:sym typeface="Arial" panose="020B0604020202090204"/>
                </a:rPr>
                <a:t>数学计算</a:t>
              </a:r>
            </a:p>
          </p:txBody>
        </p:sp>
        <p:sp>
          <p:nvSpPr>
            <p:cNvPr id="15" name="图形"/>
            <p:cNvSpPr/>
            <p:nvPr>
              <p:custDataLst>
                <p:tags r:id="rId12"/>
              </p:custDataLst>
            </p:nvPr>
          </p:nvSpPr>
          <p:spPr>
            <a:xfrm>
              <a:off x="3354103" y="4915144"/>
              <a:ext cx="2995896" cy="1577740"/>
            </a:xfrm>
            <a:prstGeom prst="rect">
              <a:avLst/>
            </a:prstGeom>
            <a:ln w="12700">
              <a:miter lim="400000"/>
            </a:ln>
          </p:spPr>
          <p:txBody>
            <a:bodyPr wrap="square" lIns="0" tIns="0" rIns="0" bIns="0">
              <a:spAutoFit/>
            </a:bodyPr>
            <a:lstStyle/>
            <a:p>
              <a:pPr algn="ctr">
                <a:lnSpc>
                  <a:spcPct val="150000"/>
                </a:lnSpc>
              </a:pPr>
              <a:r>
                <a:rPr lang="zh-CN" altLang="en-US" sz="21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优先考虑攻取的因素</a:t>
              </a:r>
              <a:endParaRPr lang="en-US" altLang="zh-CN" sz="21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a:p>
              <a:pPr algn="ctr">
                <a:lnSpc>
                  <a:spcPct val="150000"/>
                </a:lnSpc>
              </a:pPr>
              <a:r>
                <a:rPr lang="zh-CN" altLang="en-US" sz="21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①地处偏远地区。</a:t>
              </a:r>
            </a:p>
            <a:p>
              <a:pPr algn="ctr">
                <a:lnSpc>
                  <a:spcPct val="150000"/>
                </a:lnSpc>
              </a:pPr>
              <a:r>
                <a:rPr lang="zh-CN" altLang="en-US" sz="21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②靠近革命根据地</a:t>
              </a:r>
              <a:endParaRPr lang="en-US" altLang="zh-CN" sz="21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a:p>
              <a:pPr algn="ctr">
                <a:lnSpc>
                  <a:spcPct val="150000"/>
                </a:lnSpc>
              </a:pPr>
              <a:r>
                <a:rPr lang="zh-CN" altLang="en-US" sz="21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③物产丰富</a:t>
              </a:r>
            </a:p>
            <a:p>
              <a:pPr algn="ctr">
                <a:lnSpc>
                  <a:spcPct val="150000"/>
                </a:lnSpc>
              </a:pPr>
              <a:r>
                <a:rPr lang="zh-CN" altLang="en-US" sz="21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④便于开展群众运动</a:t>
              </a:r>
            </a:p>
          </p:txBody>
        </p:sp>
        <p:sp>
          <p:nvSpPr>
            <p:cNvPr id="16" name="图形"/>
            <p:cNvSpPr/>
            <p:nvPr>
              <p:custDataLst>
                <p:tags r:id="rId13"/>
              </p:custDataLst>
            </p:nvPr>
          </p:nvSpPr>
          <p:spPr>
            <a:xfrm>
              <a:off x="8341038" y="4915144"/>
              <a:ext cx="2058108" cy="330005"/>
            </a:xfrm>
            <a:prstGeom prst="rect">
              <a:avLst/>
            </a:prstGeom>
            <a:ln w="12700">
              <a:miter lim="400000"/>
            </a:ln>
          </p:spPr>
          <p:txBody>
            <a:bodyPr lIns="0" tIns="0" rIns="0" bIns="0">
              <a:spAutoFit/>
            </a:bodyPr>
            <a:lstStyle/>
            <a:p>
              <a:pPr algn="ctr">
                <a:lnSpc>
                  <a:spcPct val="150000"/>
                </a:lnSpc>
              </a:pPr>
              <a:r>
                <a:rPr lang="zh-CN" altLang="en-US" sz="2400" dirty="0">
                  <a:solidFill>
                    <a:schemeClr val="tx1">
                      <a:lumMod val="65000"/>
                      <a:lumOff val="35000"/>
                    </a:schemeClr>
                  </a:solidFill>
                  <a:ea typeface="汉仪润圆-45简" panose="00020600040101010101" charset="-122"/>
                  <a:sym typeface="Arial" panose="020B0604020202090204"/>
                </a:rPr>
                <a:t>发展内外结合的情报网</a:t>
              </a:r>
            </a:p>
          </p:txBody>
        </p:sp>
        <p:sp>
          <p:nvSpPr>
            <p:cNvPr id="17" name="图形"/>
            <p:cNvSpPr/>
            <p:nvPr>
              <p:custDataLst>
                <p:tags r:id="rId14"/>
              </p:custDataLst>
            </p:nvPr>
          </p:nvSpPr>
          <p:spPr>
            <a:xfrm>
              <a:off x="9057022" y="4102101"/>
              <a:ext cx="626140" cy="626140"/>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8"/>
                    <a:pt x="20228" y="21600"/>
                    <a:pt x="18535" y="21600"/>
                  </a:cubicBezTo>
                  <a:lnTo>
                    <a:pt x="3065" y="21600"/>
                  </a:lnTo>
                  <a:cubicBezTo>
                    <a:pt x="1372" y="21600"/>
                    <a:pt x="0" y="20228"/>
                    <a:pt x="0" y="18535"/>
                  </a:cubicBezTo>
                  <a:lnTo>
                    <a:pt x="0" y="3064"/>
                  </a:lnTo>
                  <a:cubicBezTo>
                    <a:pt x="0" y="1372"/>
                    <a:pt x="1372" y="0"/>
                    <a:pt x="3065" y="0"/>
                  </a:cubicBezTo>
                  <a:lnTo>
                    <a:pt x="18535" y="0"/>
                  </a:lnTo>
                  <a:cubicBezTo>
                    <a:pt x="20228" y="0"/>
                    <a:pt x="21600" y="1372"/>
                    <a:pt x="21600" y="3064"/>
                  </a:cubicBezTo>
                  <a:cubicBezTo>
                    <a:pt x="21600" y="3064"/>
                    <a:pt x="21600" y="18535"/>
                    <a:pt x="21600" y="18535"/>
                  </a:cubicBezTo>
                  <a:close/>
                </a:path>
              </a:pathLst>
            </a:custGeom>
            <a:solidFill>
              <a:srgbClr val="B40005"/>
            </a:solidFill>
            <a:ln w="12700" cap="flat">
              <a:noFill/>
              <a:miter lim="400000"/>
            </a:ln>
            <a:effectLst/>
          </p:spPr>
          <p:txBody>
            <a:bodyPr wrap="square" lIns="76200" tIns="76200" rIns="76200" bIns="76200" numCol="1" anchor="ctr">
              <a:noAutofit/>
            </a:bodyP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r>
                <a:rPr lang="en-US" sz="6000" dirty="0">
                  <a:solidFill>
                    <a:schemeClr val="bg1"/>
                  </a:solidFill>
                  <a:latin typeface="汉仪雅酷黑-85J" panose="00020600040101010101" charset="-122"/>
                  <a:ea typeface="汉仪雅酷黑-85J" panose="00020600040101010101" charset="-122"/>
                  <a:cs typeface="阿里巴巴普惠体 Medium"/>
                  <a:sym typeface="Arial" panose="020B0604020202090204"/>
                </a:rPr>
                <a:t>4</a:t>
              </a:r>
            </a:p>
          </p:txBody>
        </p:sp>
        <p:sp>
          <p:nvSpPr>
            <p:cNvPr id="19" name="图形"/>
            <p:cNvSpPr/>
            <p:nvPr>
              <p:custDataLst>
                <p:tags r:id="rId15"/>
              </p:custDataLst>
            </p:nvPr>
          </p:nvSpPr>
          <p:spPr>
            <a:xfrm>
              <a:off x="9057022" y="1536702"/>
              <a:ext cx="626140" cy="626144"/>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8"/>
                    <a:pt x="20228" y="21600"/>
                    <a:pt x="18535" y="21600"/>
                  </a:cubicBezTo>
                  <a:lnTo>
                    <a:pt x="3065" y="21600"/>
                  </a:lnTo>
                  <a:cubicBezTo>
                    <a:pt x="1372" y="21600"/>
                    <a:pt x="0" y="20228"/>
                    <a:pt x="0" y="18535"/>
                  </a:cubicBezTo>
                  <a:lnTo>
                    <a:pt x="0" y="3065"/>
                  </a:lnTo>
                  <a:cubicBezTo>
                    <a:pt x="0" y="1372"/>
                    <a:pt x="1372" y="0"/>
                    <a:pt x="3065" y="0"/>
                  </a:cubicBezTo>
                  <a:lnTo>
                    <a:pt x="18535" y="0"/>
                  </a:lnTo>
                  <a:cubicBezTo>
                    <a:pt x="20228" y="0"/>
                    <a:pt x="21600" y="1372"/>
                    <a:pt x="21600" y="3065"/>
                  </a:cubicBezTo>
                  <a:cubicBezTo>
                    <a:pt x="21600" y="3065"/>
                    <a:pt x="21600" y="18535"/>
                    <a:pt x="21600" y="18535"/>
                  </a:cubicBezTo>
                  <a:close/>
                </a:path>
              </a:pathLst>
            </a:custGeom>
            <a:solidFill>
              <a:srgbClr val="B40005"/>
            </a:solidFill>
            <a:ln w="12700" cap="flat">
              <a:noFill/>
              <a:miter lim="400000"/>
            </a:ln>
            <a:effectLst/>
          </p:spPr>
          <p:txBody>
            <a:bodyPr wrap="square" lIns="76200" tIns="76200" rIns="76200" bIns="76200" numCol="1" anchor="ctr">
              <a:noAutofit/>
            </a:bodyP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r>
                <a:rPr lang="en-US" sz="6000" dirty="0">
                  <a:solidFill>
                    <a:schemeClr val="bg1"/>
                  </a:solidFill>
                  <a:latin typeface="汉仪雅酷黑-85J" panose="00020600040101010101" charset="-122"/>
                  <a:ea typeface="汉仪雅酷黑-85J" panose="00020600040101010101" charset="-122"/>
                  <a:cs typeface="阿里巴巴普惠体 Medium"/>
                  <a:sym typeface="Arial" panose="020B0604020202090204"/>
                </a:rPr>
                <a:t>3</a:t>
              </a:r>
            </a:p>
          </p:txBody>
        </p:sp>
        <p:sp>
          <p:nvSpPr>
            <p:cNvPr id="22" name="图形"/>
            <p:cNvSpPr/>
            <p:nvPr>
              <p:custDataLst>
                <p:tags r:id="rId16"/>
              </p:custDataLst>
            </p:nvPr>
          </p:nvSpPr>
          <p:spPr>
            <a:xfrm>
              <a:off x="4089134" y="1536702"/>
              <a:ext cx="626146" cy="626144"/>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8"/>
                    <a:pt x="20228" y="21600"/>
                    <a:pt x="18535" y="21600"/>
                  </a:cubicBezTo>
                  <a:lnTo>
                    <a:pt x="3065" y="21600"/>
                  </a:lnTo>
                  <a:cubicBezTo>
                    <a:pt x="1372" y="21600"/>
                    <a:pt x="0" y="20228"/>
                    <a:pt x="0" y="18535"/>
                  </a:cubicBezTo>
                  <a:lnTo>
                    <a:pt x="0" y="3065"/>
                  </a:lnTo>
                  <a:cubicBezTo>
                    <a:pt x="0" y="1372"/>
                    <a:pt x="1372" y="0"/>
                    <a:pt x="3065" y="0"/>
                  </a:cubicBezTo>
                  <a:lnTo>
                    <a:pt x="18535" y="0"/>
                  </a:lnTo>
                  <a:cubicBezTo>
                    <a:pt x="20228" y="0"/>
                    <a:pt x="21600" y="1372"/>
                    <a:pt x="21600" y="3065"/>
                  </a:cubicBezTo>
                  <a:cubicBezTo>
                    <a:pt x="21600" y="3065"/>
                    <a:pt x="21600" y="18535"/>
                    <a:pt x="21600" y="18535"/>
                  </a:cubicBezTo>
                  <a:close/>
                </a:path>
              </a:pathLst>
            </a:custGeom>
            <a:solidFill>
              <a:srgbClr val="B40005"/>
            </a:solidFill>
            <a:ln w="12700" cap="flat">
              <a:noFill/>
              <a:miter lim="400000"/>
            </a:ln>
            <a:effectLst/>
          </p:spPr>
          <p:txBody>
            <a:bodyPr wrap="square" lIns="76200" tIns="76200" rIns="76200" bIns="76200" numCol="1" anchor="ctr">
              <a:noAutofit/>
            </a:bodyP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r>
                <a:rPr lang="en-US" sz="6000" dirty="0">
                  <a:solidFill>
                    <a:schemeClr val="bg1"/>
                  </a:solidFill>
                  <a:latin typeface="汉仪雅酷黑-85J" panose="00020600040101010101" charset="-122"/>
                  <a:ea typeface="汉仪雅酷黑-85J" panose="00020600040101010101" charset="-122"/>
                  <a:cs typeface="阿里巴巴普惠体 Medium"/>
                  <a:sym typeface="Arial" panose="020B0604020202090204"/>
                </a:rPr>
                <a:t>1</a:t>
              </a:r>
            </a:p>
          </p:txBody>
        </p:sp>
        <p:sp>
          <p:nvSpPr>
            <p:cNvPr id="25" name="图形"/>
            <p:cNvSpPr/>
            <p:nvPr>
              <p:custDataLst>
                <p:tags r:id="rId17"/>
              </p:custDataLst>
            </p:nvPr>
          </p:nvSpPr>
          <p:spPr>
            <a:xfrm>
              <a:off x="6574667" y="4102101"/>
              <a:ext cx="626140" cy="626140"/>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8"/>
                    <a:pt x="20228" y="21600"/>
                    <a:pt x="18535" y="21600"/>
                  </a:cubicBezTo>
                  <a:lnTo>
                    <a:pt x="3065" y="21600"/>
                  </a:lnTo>
                  <a:cubicBezTo>
                    <a:pt x="1372" y="21600"/>
                    <a:pt x="0" y="20228"/>
                    <a:pt x="0" y="18535"/>
                  </a:cubicBezTo>
                  <a:lnTo>
                    <a:pt x="0" y="3064"/>
                  </a:lnTo>
                  <a:cubicBezTo>
                    <a:pt x="0" y="1372"/>
                    <a:pt x="1372" y="0"/>
                    <a:pt x="3065" y="0"/>
                  </a:cubicBezTo>
                  <a:lnTo>
                    <a:pt x="18535" y="0"/>
                  </a:lnTo>
                  <a:cubicBezTo>
                    <a:pt x="20228" y="0"/>
                    <a:pt x="21600" y="1372"/>
                    <a:pt x="21600" y="3064"/>
                  </a:cubicBezTo>
                  <a:cubicBezTo>
                    <a:pt x="21600" y="3064"/>
                    <a:pt x="21600" y="18535"/>
                    <a:pt x="21600" y="18535"/>
                  </a:cubicBezTo>
                  <a:close/>
                </a:path>
              </a:pathLst>
            </a:custGeom>
            <a:solidFill>
              <a:srgbClr val="B40005"/>
            </a:solidFill>
            <a:ln w="12700" cap="flat">
              <a:noFill/>
              <a:miter lim="400000"/>
            </a:ln>
            <a:effectLst/>
          </p:spPr>
          <p:txBody>
            <a:bodyPr wrap="square" lIns="76200" tIns="76200" rIns="76200" bIns="76200" numCol="1" anchor="ctr">
              <a:noAutofit/>
            </a:bodyP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r>
                <a:rPr lang="en-US" sz="6000" dirty="0">
                  <a:solidFill>
                    <a:schemeClr val="bg1"/>
                  </a:solidFill>
                  <a:latin typeface="汉仪雅酷黑-85J" panose="00020600040101010101" charset="-122"/>
                  <a:ea typeface="汉仪雅酷黑-85J" panose="00020600040101010101" charset="-122"/>
                  <a:cs typeface="阿里巴巴普惠体 Medium"/>
                  <a:sym typeface="Arial" panose="020B0604020202090204"/>
                </a:rPr>
                <a:t>5</a:t>
              </a:r>
            </a:p>
          </p:txBody>
        </p:sp>
        <p:sp>
          <p:nvSpPr>
            <p:cNvPr id="28" name="图形"/>
            <p:cNvSpPr/>
            <p:nvPr>
              <p:custDataLst>
                <p:tags r:id="rId18"/>
              </p:custDataLst>
            </p:nvPr>
          </p:nvSpPr>
          <p:spPr>
            <a:xfrm>
              <a:off x="6574667" y="1536702"/>
              <a:ext cx="626140" cy="626144"/>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8"/>
                    <a:pt x="20228" y="21600"/>
                    <a:pt x="18535" y="21600"/>
                  </a:cubicBezTo>
                  <a:lnTo>
                    <a:pt x="3065" y="21600"/>
                  </a:lnTo>
                  <a:cubicBezTo>
                    <a:pt x="1372" y="21600"/>
                    <a:pt x="0" y="20228"/>
                    <a:pt x="0" y="18535"/>
                  </a:cubicBezTo>
                  <a:lnTo>
                    <a:pt x="0" y="3065"/>
                  </a:lnTo>
                  <a:cubicBezTo>
                    <a:pt x="0" y="1372"/>
                    <a:pt x="1372" y="0"/>
                    <a:pt x="3065" y="0"/>
                  </a:cubicBezTo>
                  <a:lnTo>
                    <a:pt x="18535" y="0"/>
                  </a:lnTo>
                  <a:cubicBezTo>
                    <a:pt x="20228" y="0"/>
                    <a:pt x="21600" y="1372"/>
                    <a:pt x="21600" y="3065"/>
                  </a:cubicBezTo>
                  <a:cubicBezTo>
                    <a:pt x="21600" y="3065"/>
                    <a:pt x="21600" y="18535"/>
                    <a:pt x="21600" y="18535"/>
                  </a:cubicBezTo>
                  <a:close/>
                </a:path>
              </a:pathLst>
            </a:custGeom>
            <a:solidFill>
              <a:srgbClr val="B40005"/>
            </a:solidFill>
            <a:ln w="12700" cap="flat">
              <a:noFill/>
              <a:miter lim="400000"/>
            </a:ln>
            <a:effectLst/>
          </p:spPr>
          <p:txBody>
            <a:bodyPr wrap="square" lIns="76200" tIns="76200" rIns="76200" bIns="76200" numCol="1" anchor="ctr">
              <a:noAutofit/>
            </a:bodyP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r>
                <a:rPr lang="en-US" sz="6000" dirty="0">
                  <a:solidFill>
                    <a:schemeClr val="bg1"/>
                  </a:solidFill>
                  <a:latin typeface="汉仪雅酷黑-85J" panose="00020600040101010101" charset="-122"/>
                  <a:ea typeface="汉仪雅酷黑-85J" panose="00020600040101010101" charset="-122"/>
                  <a:cs typeface="阿里巴巴普惠体 Medium"/>
                  <a:sym typeface="Arial" panose="020B0604020202090204"/>
                </a:rPr>
                <a:t>2</a:t>
              </a:r>
            </a:p>
          </p:txBody>
        </p:sp>
        <p:sp>
          <p:nvSpPr>
            <p:cNvPr id="30" name="图形"/>
            <p:cNvSpPr/>
            <p:nvPr>
              <p:custDataLst>
                <p:tags r:id="rId19"/>
              </p:custDataLst>
            </p:nvPr>
          </p:nvSpPr>
          <p:spPr>
            <a:xfrm>
              <a:off x="2273669" y="3089277"/>
              <a:ext cx="231140" cy="3195955"/>
            </a:xfrm>
            <a:prstGeom prst="rect">
              <a:avLst/>
            </a:prstGeom>
            <a:solidFill>
              <a:srgbClr val="8A0006"/>
            </a:solidFill>
            <a:ln w="12700">
              <a:miter lim="400000"/>
            </a:ln>
          </p:spPr>
          <p:txBody>
            <a:bodyPr lIns="0" tIns="0" rIns="0" bIns="0" anchor="ctr"/>
            <a:lstStyle/>
            <a:p>
              <a:pPr lvl="0" algn="ctr">
                <a:defRPr sz="3200"/>
              </a:pPr>
              <a:endParaRPr sz="6400">
                <a:solidFill>
                  <a:schemeClr val="tx1">
                    <a:lumMod val="65000"/>
                    <a:lumOff val="35000"/>
                  </a:schemeClr>
                </a:solidFill>
                <a:latin typeface="Arial" panose="020B0604020202090204"/>
                <a:ea typeface="阿里巴巴普惠体 Medium"/>
                <a:cs typeface="阿里巴巴普惠体 Medium"/>
                <a:sym typeface="Arial" panose="020B0604020202090204"/>
              </a:endParaRPr>
            </a:p>
          </p:txBody>
        </p:sp>
        <p:sp>
          <p:nvSpPr>
            <p:cNvPr id="35" name="图形"/>
            <p:cNvSpPr/>
            <p:nvPr>
              <p:custDataLst>
                <p:tags r:id="rId20"/>
              </p:custDataLst>
            </p:nvPr>
          </p:nvSpPr>
          <p:spPr>
            <a:xfrm>
              <a:off x="4698291" y="4102101"/>
              <a:ext cx="626140" cy="626140"/>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8"/>
                    <a:pt x="20228" y="21600"/>
                    <a:pt x="18535" y="21600"/>
                  </a:cubicBezTo>
                  <a:lnTo>
                    <a:pt x="3065" y="21600"/>
                  </a:lnTo>
                  <a:cubicBezTo>
                    <a:pt x="1372" y="21600"/>
                    <a:pt x="0" y="20228"/>
                    <a:pt x="0" y="18535"/>
                  </a:cubicBezTo>
                  <a:lnTo>
                    <a:pt x="0" y="3064"/>
                  </a:lnTo>
                  <a:cubicBezTo>
                    <a:pt x="0" y="1372"/>
                    <a:pt x="1372" y="0"/>
                    <a:pt x="3065" y="0"/>
                  </a:cubicBezTo>
                  <a:lnTo>
                    <a:pt x="18535" y="0"/>
                  </a:lnTo>
                  <a:cubicBezTo>
                    <a:pt x="20228" y="0"/>
                    <a:pt x="21600" y="1372"/>
                    <a:pt x="21600" y="3064"/>
                  </a:cubicBezTo>
                  <a:cubicBezTo>
                    <a:pt x="21600" y="3064"/>
                    <a:pt x="21600" y="18535"/>
                    <a:pt x="21600" y="18535"/>
                  </a:cubicBezTo>
                  <a:close/>
                </a:path>
              </a:pathLst>
            </a:custGeom>
            <a:solidFill>
              <a:srgbClr val="B40005"/>
            </a:solidFill>
            <a:ln w="12700" cap="flat">
              <a:noFill/>
              <a:miter lim="400000"/>
            </a:ln>
            <a:effectLst/>
          </p:spPr>
          <p:txBody>
            <a:bodyPr wrap="square" lIns="76200" tIns="76200" rIns="76200" bIns="76200" numCol="1" anchor="ctr">
              <a:noAutofit/>
            </a:bodyPr>
            <a:lstStyle/>
            <a:p>
              <a:pPr algn="ctr" defTabSz="3429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r>
                <a:rPr lang="en-US" sz="6000" dirty="0">
                  <a:solidFill>
                    <a:schemeClr val="bg1"/>
                  </a:solidFill>
                  <a:latin typeface="汉仪雅酷黑-85J" panose="00020600040101010101" charset="-122"/>
                  <a:ea typeface="汉仪雅酷黑-85J" panose="00020600040101010101" charset="-122"/>
                  <a:cs typeface="阿里巴巴普惠体 Medium"/>
                  <a:sym typeface="Arial" panose="020B0604020202090204"/>
                </a:rPr>
                <a:t>6</a:t>
              </a:r>
            </a:p>
          </p:txBody>
        </p:sp>
      </p:grpSp>
      <p:sp>
        <p:nvSpPr>
          <p:cNvPr id="18" name="图形"/>
          <p:cNvSpPr/>
          <p:nvPr/>
        </p:nvSpPr>
        <p:spPr>
          <a:xfrm>
            <a:off x="1696239" y="2857500"/>
            <a:ext cx="646331" cy="5382578"/>
          </a:xfrm>
          <a:prstGeom prst="rect">
            <a:avLst/>
          </a:prstGeom>
          <a:ln w="12700">
            <a:miter lim="400000"/>
          </a:ln>
        </p:spPr>
        <p:txBody>
          <a:bodyPr vert="eaVert" wrap="square" lIns="0" tIns="0" rIns="0" bIns="0">
            <a:spAutoFit/>
          </a:bodyPr>
          <a:lstStyle/>
          <a:p>
            <a:pPr algn="ctr">
              <a:lnSpc>
                <a:spcPct val="100000"/>
              </a:lnSpc>
            </a:pPr>
            <a:r>
              <a:rPr lang="zh-CN" altLang="en-US" sz="4200" spc="45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调查土地的方法</a:t>
            </a:r>
          </a:p>
        </p:txBody>
      </p:sp>
      <p:sp>
        <p:nvSpPr>
          <p:cNvPr id="20" name="TextBox 32"/>
          <p:cNvSpPr txBox="1"/>
          <p:nvPr/>
        </p:nvSpPr>
        <p:spPr>
          <a:xfrm>
            <a:off x="1028700" y="904875"/>
            <a:ext cx="5644054" cy="922945"/>
          </a:xfrm>
          <a:prstGeom prst="rect">
            <a:avLst/>
          </a:prstGeom>
        </p:spPr>
        <p:txBody>
          <a:bodyPr lIns="0" tIns="0" rIns="0" bIns="0" rtlCol="0" anchor="t">
            <a:spAutoFit/>
          </a:bodyPr>
          <a:lstStyle/>
          <a:p>
            <a:pPr>
              <a:lnSpc>
                <a:spcPts val="8400"/>
              </a:lnSpc>
              <a:spcBef>
                <a:spcPct val="0"/>
              </a:spcBef>
            </a:pPr>
            <a:r>
              <a:rPr lang="zh-CN" altLang="en-US" sz="6000" dirty="0">
                <a:solidFill>
                  <a:srgbClr val="B02025"/>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测量土地</a:t>
            </a:r>
          </a:p>
        </p:txBody>
      </p:sp>
      <p:sp>
        <p:nvSpPr>
          <p:cNvPr id="21" name="AutoShape 20"/>
          <p:cNvSpPr/>
          <p:nvPr/>
        </p:nvSpPr>
        <p:spPr>
          <a:xfrm>
            <a:off x="4572001" y="1385490"/>
            <a:ext cx="9524650" cy="24210"/>
          </a:xfrm>
          <a:prstGeom prst="line">
            <a:avLst/>
          </a:prstGeom>
          <a:ln w="38100" cap="flat">
            <a:solidFill>
              <a:srgbClr val="B02025">
                <a:alpha val="62745"/>
              </a:srgbClr>
            </a:solidFill>
            <a:prstDash val="solid"/>
            <a:headEnd type="oval" w="lg" len="lg"/>
            <a:tailEnd type="none" w="sm" len="sm"/>
          </a:ln>
        </p:spPr>
      </p:sp>
      <p:sp>
        <p:nvSpPr>
          <p:cNvPr id="23" name="Freeform 10"/>
          <p:cNvSpPr/>
          <p:nvPr/>
        </p:nvSpPr>
        <p:spPr>
          <a:xfrm>
            <a:off x="14706600"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22"/>
            <a:stretch>
              <a:fillRect/>
            </a:stretch>
          </a:blipFill>
        </p:spPr>
      </p:sp>
      <p:grpSp>
        <p:nvGrpSpPr>
          <p:cNvPr id="24" name="Group 7"/>
          <p:cNvGrpSpPr/>
          <p:nvPr/>
        </p:nvGrpSpPr>
        <p:grpSpPr>
          <a:xfrm rot="-10800000">
            <a:off x="0" y="10003155"/>
            <a:ext cx="18397855" cy="313690"/>
            <a:chOff x="0" y="0"/>
            <a:chExt cx="4845557" cy="377001"/>
          </a:xfrm>
        </p:grpSpPr>
        <p:sp>
          <p:nvSpPr>
            <p:cNvPr id="26" name="Freeform 8"/>
            <p:cNvSpPr/>
            <p:nvPr/>
          </p:nvSpPr>
          <p:spPr>
            <a:xfrm>
              <a:off x="0" y="0"/>
              <a:ext cx="4845557" cy="377001"/>
            </a:xfrm>
            <a:custGeom>
              <a:avLst/>
              <a:gdLst/>
              <a:ahLst/>
              <a:cxnLst/>
              <a:rect l="l" t="t" r="r" b="b"/>
              <a:pathLst>
                <a:path w="4845557" h="377001">
                  <a:moveTo>
                    <a:pt x="0" y="0"/>
                  </a:moveTo>
                  <a:lnTo>
                    <a:pt x="4845557" y="0"/>
                  </a:lnTo>
                  <a:lnTo>
                    <a:pt x="4845557" y="377001"/>
                  </a:lnTo>
                  <a:lnTo>
                    <a:pt x="0" y="377001"/>
                  </a:lnTo>
                  <a:close/>
                </a:path>
              </a:pathLst>
            </a:custGeom>
            <a:gradFill rotWithShape="1">
              <a:gsLst>
                <a:gs pos="0">
                  <a:srgbClr val="AD2121">
                    <a:alpha val="57000"/>
                  </a:srgbClr>
                </a:gs>
                <a:gs pos="100000">
                  <a:srgbClr val="B02025">
                    <a:alpha val="100000"/>
                  </a:srgbClr>
                </a:gs>
              </a:gsLst>
              <a:lin ang="0"/>
            </a:gradFill>
          </p:spPr>
        </p:sp>
        <p:sp>
          <p:nvSpPr>
            <p:cNvPr id="27" name="TextBox 9"/>
            <p:cNvSpPr txBox="1"/>
            <p:nvPr/>
          </p:nvSpPr>
          <p:spPr>
            <a:xfrm>
              <a:off x="0" y="-38100"/>
              <a:ext cx="4845557" cy="415101"/>
            </a:xfrm>
            <a:prstGeom prst="rect">
              <a:avLst/>
            </a:prstGeom>
          </p:spPr>
          <p:txBody>
            <a:bodyPr lIns="50800" tIns="50800" rIns="50800" bIns="50800" rtlCol="0" anchor="ctr"/>
            <a:lstStyle/>
            <a:p>
              <a:pPr algn="ctr">
                <a:lnSpc>
                  <a:spcPts val="2660"/>
                </a:lnSpc>
                <a:spcBef>
                  <a:spcPct val="0"/>
                </a:spcBef>
              </a:pPr>
              <a:endParaRPr>
                <a:solidFill>
                  <a:prstClr val="black"/>
                </a:solidFill>
                <a:latin typeface="Calibri" panose="020F0502020204030204"/>
              </a:endParaRPr>
            </a:p>
          </p:txBody>
        </p:sp>
      </p:gr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形"/>
          <p:cNvPicPr>
            <a:picLocks noChangeAspect="1"/>
          </p:cNvPicPr>
          <p:nvPr/>
        </p:nvPicPr>
        <p:blipFill>
          <a:blip r:embed="rId5">
            <a:extLst>
              <a:ext uri="{28A0092B-C50C-407E-A947-70E740481C1C}">
                <a14:useLocalDpi xmlns:a14="http://schemas.microsoft.com/office/drawing/2010/main" val="0"/>
              </a:ext>
            </a:extLst>
          </a:blip>
          <a:srcRect l="29155" t="30521" r="4205" b="40946"/>
          <a:stretch>
            <a:fillRect/>
          </a:stretch>
        </p:blipFill>
        <p:spPr>
          <a:xfrm>
            <a:off x="1" y="0"/>
            <a:ext cx="18288000" cy="10332000"/>
          </a:xfrm>
          <a:prstGeom prst="rect">
            <a:avLst/>
          </a:prstGeom>
          <a:effectLst>
            <a:outerShdw dist="50800" dir="5400000" algn="ctr" rotWithShape="0">
              <a:srgbClr val="000000">
                <a:alpha val="43137"/>
              </a:srgbClr>
            </a:outerShdw>
          </a:effectLst>
        </p:spPr>
      </p:pic>
      <p:sp>
        <p:nvSpPr>
          <p:cNvPr id="3" name="矩形 2"/>
          <p:cNvSpPr/>
          <p:nvPr/>
        </p:nvSpPr>
        <p:spPr>
          <a:xfrm>
            <a:off x="-1" y="-114300"/>
            <a:ext cx="18287999" cy="10332000"/>
          </a:xfrm>
          <a:prstGeom prst="rect">
            <a:avLst/>
          </a:prstGeom>
          <a:gradFill flip="none" rotWithShape="1">
            <a:gsLst>
              <a:gs pos="100000">
                <a:srgbClr val="C8534C"/>
              </a:gs>
              <a:gs pos="0">
                <a:srgbClr val="B03238">
                  <a:alpha val="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形"/>
          <p:cNvSpPr txBox="1"/>
          <p:nvPr>
            <p:custDataLst>
              <p:tags r:id="rId2"/>
            </p:custDataLst>
          </p:nvPr>
        </p:nvSpPr>
        <p:spPr>
          <a:xfrm>
            <a:off x="1550671" y="1943100"/>
            <a:ext cx="2453641" cy="3931920"/>
          </a:xfrm>
          <a:custGeom>
            <a:avLst/>
            <a:gdLst/>
            <a:ahLst/>
            <a:cxnLst>
              <a:cxn ang="3">
                <a:pos x="hc" y="t"/>
              </a:cxn>
              <a:cxn ang="cd2">
                <a:pos x="l" y="vc"/>
              </a:cxn>
              <a:cxn ang="cd4">
                <a:pos x="hc" y="b"/>
              </a:cxn>
              <a:cxn ang="0">
                <a:pos x="r" y="vc"/>
              </a:cxn>
            </a:cxnLst>
            <a:rect l="l" t="t" r="r" b="b"/>
            <a:pathLst>
              <a:path w="762" h="1221">
                <a:moveTo>
                  <a:pt x="381" y="146"/>
                </a:moveTo>
                <a:cubicBezTo>
                  <a:pt x="341" y="145"/>
                  <a:pt x="305" y="160"/>
                  <a:pt x="274" y="190"/>
                </a:cubicBezTo>
                <a:cubicBezTo>
                  <a:pt x="244" y="220"/>
                  <a:pt x="220" y="269"/>
                  <a:pt x="202" y="337"/>
                </a:cubicBezTo>
                <a:cubicBezTo>
                  <a:pt x="185" y="405"/>
                  <a:pt x="176" y="494"/>
                  <a:pt x="176" y="606"/>
                </a:cubicBezTo>
                <a:cubicBezTo>
                  <a:pt x="176" y="719"/>
                  <a:pt x="185" y="810"/>
                  <a:pt x="202" y="879"/>
                </a:cubicBezTo>
                <a:cubicBezTo>
                  <a:pt x="220" y="948"/>
                  <a:pt x="244" y="998"/>
                  <a:pt x="274" y="1029"/>
                </a:cubicBezTo>
                <a:cubicBezTo>
                  <a:pt x="305" y="1060"/>
                  <a:pt x="341" y="1076"/>
                  <a:pt x="381" y="1075"/>
                </a:cubicBezTo>
                <a:cubicBezTo>
                  <a:pt x="421" y="1076"/>
                  <a:pt x="457" y="1060"/>
                  <a:pt x="488" y="1029"/>
                </a:cubicBezTo>
                <a:cubicBezTo>
                  <a:pt x="518" y="998"/>
                  <a:pt x="542" y="948"/>
                  <a:pt x="560" y="879"/>
                </a:cubicBezTo>
                <a:cubicBezTo>
                  <a:pt x="577" y="810"/>
                  <a:pt x="586" y="719"/>
                  <a:pt x="586" y="606"/>
                </a:cubicBezTo>
                <a:cubicBezTo>
                  <a:pt x="586" y="494"/>
                  <a:pt x="577" y="405"/>
                  <a:pt x="560" y="337"/>
                </a:cubicBezTo>
                <a:cubicBezTo>
                  <a:pt x="542" y="269"/>
                  <a:pt x="518" y="220"/>
                  <a:pt x="488" y="190"/>
                </a:cubicBezTo>
                <a:cubicBezTo>
                  <a:pt x="457" y="160"/>
                  <a:pt x="421" y="145"/>
                  <a:pt x="381" y="146"/>
                </a:cubicBezTo>
                <a:close/>
                <a:moveTo>
                  <a:pt x="381" y="0"/>
                </a:moveTo>
                <a:cubicBezTo>
                  <a:pt x="498" y="0"/>
                  <a:pt x="590" y="50"/>
                  <a:pt x="658" y="151"/>
                </a:cubicBezTo>
                <a:cubicBezTo>
                  <a:pt x="726" y="251"/>
                  <a:pt x="760" y="403"/>
                  <a:pt x="762" y="606"/>
                </a:cubicBezTo>
                <a:cubicBezTo>
                  <a:pt x="760" y="811"/>
                  <a:pt x="726" y="965"/>
                  <a:pt x="658" y="1067"/>
                </a:cubicBezTo>
                <a:cubicBezTo>
                  <a:pt x="590" y="1169"/>
                  <a:pt x="498" y="1221"/>
                  <a:pt x="381" y="1221"/>
                </a:cubicBezTo>
                <a:cubicBezTo>
                  <a:pt x="264" y="1221"/>
                  <a:pt x="172" y="1169"/>
                  <a:pt x="104" y="1067"/>
                </a:cubicBezTo>
                <a:cubicBezTo>
                  <a:pt x="36" y="965"/>
                  <a:pt x="1" y="811"/>
                  <a:pt x="0" y="606"/>
                </a:cubicBezTo>
                <a:cubicBezTo>
                  <a:pt x="1" y="403"/>
                  <a:pt x="36" y="251"/>
                  <a:pt x="104" y="150"/>
                </a:cubicBezTo>
                <a:cubicBezTo>
                  <a:pt x="172" y="50"/>
                  <a:pt x="264" y="0"/>
                  <a:pt x="381" y="0"/>
                </a:cubicBezTo>
                <a:close/>
              </a:path>
            </a:pathLst>
          </a:custGeom>
          <a:gradFill>
            <a:gsLst>
              <a:gs pos="53000">
                <a:schemeClr val="bg1"/>
              </a:gs>
              <a:gs pos="69000">
                <a:schemeClr val="bg1">
                  <a:alpha val="0"/>
                </a:schemeClr>
              </a:gs>
            </a:gsLst>
            <a:lin ang="5400000" scaled="0"/>
          </a:gradFill>
          <a:ln>
            <a:noFill/>
          </a:ln>
          <a:effectLst/>
        </p:spPr>
        <p:txBody>
          <a:bodyPr wrap="square" lIns="0" tIns="0" rIns="0" bIns="0" rtlCol="0">
            <a:noAutofit/>
          </a:bodyPr>
          <a:lstStyle/>
          <a:p>
            <a:pPr marL="0" marR="0" lvl="0" indent="0" algn="ctr" defTabSz="1371600" rtl="0" eaLnBrk="1" fontAlgn="auto" latinLnBrk="0" hangingPunct="1">
              <a:lnSpc>
                <a:spcPct val="100000"/>
              </a:lnSpc>
              <a:spcBef>
                <a:spcPts val="0"/>
              </a:spcBef>
              <a:spcAft>
                <a:spcPts val="0"/>
              </a:spcAft>
              <a:buClrTx/>
              <a:buSzTx/>
              <a:buFontTx/>
              <a:buNone/>
              <a:defRPr/>
            </a:pPr>
            <a:endParaRPr kumimoji="0" lang="en-US" altLang="zh-CN" sz="12000" b="0" i="0" u="none" strike="noStrike" kern="1200" cap="none" spc="0" normalizeH="0" baseline="0" noProof="0">
              <a:ln>
                <a:noFill/>
              </a:ln>
              <a:solidFill>
                <a:srgbClr val="FFFFFF"/>
              </a:solidFill>
              <a:effectLst/>
              <a:uLnTx/>
              <a:uFillTx/>
              <a:latin typeface="字由点字美玲体" panose="00020600040101000101" charset="-122"/>
              <a:ea typeface="字由点字美玲体" panose="00020600040101000101" charset="-122"/>
              <a:cs typeface="阿里巴巴普惠体 Medium"/>
              <a:sym typeface="Arial" panose="020B0604020202090204"/>
            </a:endParaRPr>
          </a:p>
        </p:txBody>
      </p:sp>
      <p:pic>
        <p:nvPicPr>
          <p:cNvPr id="5" name="图片 4"/>
          <p:cNvPicPr>
            <a:picLocks noChangeAspect="1"/>
          </p:cNvPicPr>
          <p:nvPr/>
        </p:nvPicPr>
        <p:blipFill>
          <a:blip r:embed="rId6"/>
          <a:stretch>
            <a:fillRect/>
          </a:stretch>
        </p:blipFill>
        <p:spPr>
          <a:xfrm>
            <a:off x="4238944" y="1943100"/>
            <a:ext cx="2326464" cy="3297107"/>
          </a:xfrm>
          <a:prstGeom prst="rect">
            <a:avLst/>
          </a:prstGeom>
        </p:spPr>
      </p:pic>
      <p:pic>
        <p:nvPicPr>
          <p:cNvPr id="2" name="图片 1"/>
          <p:cNvPicPr>
            <a:picLocks noChangeAspect="1"/>
          </p:cNvPicPr>
          <p:nvPr/>
        </p:nvPicPr>
        <p:blipFill>
          <a:blip r:embed="rId7"/>
          <a:stretch>
            <a:fillRect/>
          </a:stretch>
        </p:blipFill>
        <p:spPr>
          <a:xfrm>
            <a:off x="14955089" y="670878"/>
            <a:ext cx="2621507" cy="725487"/>
          </a:xfrm>
          <a:prstGeom prst="rect">
            <a:avLst/>
          </a:prstGeom>
        </p:spPr>
      </p:pic>
      <p:sp>
        <p:nvSpPr>
          <p:cNvPr id="7" name="文本框 6"/>
          <p:cNvSpPr txBox="1"/>
          <p:nvPr/>
        </p:nvSpPr>
        <p:spPr>
          <a:xfrm>
            <a:off x="6324600" y="1411274"/>
            <a:ext cx="8991600" cy="4400500"/>
          </a:xfrm>
          <a:prstGeom prst="rect">
            <a:avLst/>
          </a:prstGeom>
          <a:noFill/>
        </p:spPr>
        <p:txBody>
          <a:bodyPr wrap="square" lIns="0" tIns="0" rIns="0" bIns="0" rtlCol="0">
            <a:spAutoFit/>
          </a:bodyPr>
          <a:lstStyle/>
          <a:p>
            <a:pPr algn="ctr">
              <a:lnSpc>
                <a:spcPct val="150000"/>
              </a:lnSpc>
            </a:pPr>
            <a:r>
              <a:rPr lang="zh-CN" altLang="en-US" sz="104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思想工作，</a:t>
            </a:r>
            <a:endParaRPr lang="en-US" altLang="zh-CN" sz="104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endParaRPr>
          </a:p>
          <a:p>
            <a:pPr algn="ctr">
              <a:lnSpc>
                <a:spcPct val="150000"/>
              </a:lnSpc>
            </a:pPr>
            <a:r>
              <a:rPr lang="zh-CN" altLang="en-US" sz="104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发动百姓</a:t>
            </a:r>
          </a:p>
        </p:txBody>
      </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图形"/>
          <p:cNvCxnSpPr/>
          <p:nvPr>
            <p:custDataLst>
              <p:tags r:id="rId2"/>
            </p:custDataLst>
          </p:nvPr>
        </p:nvCxnSpPr>
        <p:spPr>
          <a:xfrm flipV="1">
            <a:off x="5768340" y="3028315"/>
            <a:ext cx="0" cy="5287645"/>
          </a:xfrm>
          <a:prstGeom prst="line">
            <a:avLst/>
          </a:prstGeom>
          <a:ln w="127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6" name="图形"/>
          <p:cNvPicPr>
            <a:picLocks noChangeAspect="1"/>
          </p:cNvPicPr>
          <p:nvPr/>
        </p:nvPicPr>
        <p:blipFill>
          <a:blip r:embed="rId12" cstate="print">
            <a:extLst>
              <a:ext uri="{28A0092B-C50C-407E-A947-70E740481C1C}">
                <a14:useLocalDpi xmlns:a14="http://schemas.microsoft.com/office/drawing/2010/main" val="0"/>
              </a:ext>
            </a:extLst>
          </a:blip>
          <a:srcRect t="6280" r="25053" b="43950"/>
          <a:stretch>
            <a:fillRect/>
          </a:stretch>
        </p:blipFill>
        <p:spPr>
          <a:xfrm>
            <a:off x="11269345" y="3030855"/>
            <a:ext cx="5377180" cy="2655570"/>
          </a:xfrm>
          <a:prstGeom prst="roundRect">
            <a:avLst/>
          </a:prstGeom>
        </p:spPr>
      </p:pic>
      <p:pic>
        <p:nvPicPr>
          <p:cNvPr id="7" name="图形"/>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l="1754" t="61111" r="-1754" b="166"/>
          <a:stretch>
            <a:fillRect/>
          </a:stretch>
        </p:blipFill>
        <p:spPr>
          <a:xfrm>
            <a:off x="11269345" y="5844540"/>
            <a:ext cx="5377180" cy="2655570"/>
          </a:xfrm>
          <a:prstGeom prst="roundRect">
            <a:avLst/>
          </a:prstGeom>
        </p:spPr>
      </p:pic>
      <p:sp>
        <p:nvSpPr>
          <p:cNvPr id="8" name="图形"/>
          <p:cNvSpPr/>
          <p:nvPr/>
        </p:nvSpPr>
        <p:spPr>
          <a:xfrm>
            <a:off x="1524000" y="3037840"/>
            <a:ext cx="344805" cy="344805"/>
          </a:xfrm>
          <a:prstGeom prst="ellipse">
            <a:avLst/>
          </a:prstGeom>
          <a:solidFill>
            <a:srgbClr val="8A000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latin typeface="Arial" panose="020B0604020202090204"/>
              <a:ea typeface="阿里巴巴普惠体 Medium"/>
              <a:cs typeface="阿里巴巴普惠体 Medium"/>
              <a:sym typeface="Arial" panose="020B0604020202090204"/>
            </a:endParaRPr>
          </a:p>
        </p:txBody>
      </p:sp>
      <p:sp>
        <p:nvSpPr>
          <p:cNvPr id="31" name="图形"/>
          <p:cNvSpPr/>
          <p:nvPr>
            <p:custDataLst>
              <p:tags r:id="rId4"/>
            </p:custDataLst>
          </p:nvPr>
        </p:nvSpPr>
        <p:spPr>
          <a:xfrm>
            <a:off x="6105525" y="3037840"/>
            <a:ext cx="344805" cy="344805"/>
          </a:xfrm>
          <a:prstGeom prst="ellipse">
            <a:avLst/>
          </a:prstGeom>
          <a:solidFill>
            <a:srgbClr val="B4000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latin typeface="Arial" panose="020B0604020202090204"/>
              <a:ea typeface="阿里巴巴普惠体 Medium"/>
              <a:cs typeface="阿里巴巴普惠体 Medium"/>
              <a:sym typeface="Arial" panose="020B0604020202090204"/>
            </a:endParaRPr>
          </a:p>
        </p:txBody>
      </p:sp>
      <p:sp>
        <p:nvSpPr>
          <p:cNvPr id="41" name="图形"/>
          <p:cNvSpPr txBox="1"/>
          <p:nvPr>
            <p:custDataLst>
              <p:tags r:id="rId5"/>
            </p:custDataLst>
          </p:nvPr>
        </p:nvSpPr>
        <p:spPr>
          <a:xfrm>
            <a:off x="2001520" y="2933700"/>
            <a:ext cx="3641725" cy="430530"/>
          </a:xfrm>
          <a:prstGeom prst="rect">
            <a:avLst/>
          </a:prstGeom>
          <a:noFill/>
        </p:spPr>
        <p:txBody>
          <a:bodyPr wrap="square" lIns="0" tIns="0" rIns="0" bIns="0" rtlCol="0">
            <a:spAutoFit/>
          </a:bodyPr>
          <a:lstStyle/>
          <a:p>
            <a:r>
              <a:rPr lang="zh-CN" altLang="en-US"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破除封建思想桎梏</a:t>
            </a:r>
          </a:p>
        </p:txBody>
      </p:sp>
      <p:sp>
        <p:nvSpPr>
          <p:cNvPr id="42" name="图形"/>
          <p:cNvSpPr txBox="1"/>
          <p:nvPr/>
        </p:nvSpPr>
        <p:spPr>
          <a:xfrm>
            <a:off x="1720215" y="3869055"/>
            <a:ext cx="4001770" cy="3274695"/>
          </a:xfrm>
          <a:prstGeom prst="rect">
            <a:avLst/>
          </a:prstGeom>
          <a:noFill/>
        </p:spPr>
        <p:txBody>
          <a:bodyPr wrap="square" lIns="0" tIns="0" rIns="0" bIns="0" rtlCol="0">
            <a:spAutoFit/>
          </a:bodyPr>
          <a:lstStyle/>
          <a:p>
            <a:pPr>
              <a:lnSpc>
                <a:spcPct val="150000"/>
              </a:lnSpc>
            </a:pPr>
            <a:r>
              <a:rPr lang="zh-CN" altLang="en-US"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在井冈山根据地，干部通过 “诉苦会” 引导农民回忆地主剥削经历，用 “农民种田为何挨饿？”“土地是谁的？” 等通俗问题，揭露封建土地制度的不合理性。毛泽东在</a:t>
            </a:r>
            <a:r>
              <a:rPr lang="en-US" altLang="zh-CN"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a:t>
            </a:r>
            <a:r>
              <a:rPr lang="zh-CN" altLang="en-US"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寻乌调查</a:t>
            </a:r>
            <a:r>
              <a:rPr lang="en-US" altLang="zh-CN"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a:t>
            </a:r>
            <a:r>
              <a:rPr lang="zh-CN" altLang="en-US"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中记录，农民通过对比 “地主收租 </a:t>
            </a:r>
            <a:r>
              <a:rPr lang="en-US" altLang="zh-CN"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50%” </a:t>
            </a:r>
            <a:r>
              <a:rPr lang="zh-CN" altLang="en-US"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与 “红军分田不交租”，逐渐理解 “剥削” 的本质。</a:t>
            </a:r>
            <a:endParaRPr lang="en-US" altLang="zh-CN"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p:txBody>
      </p:sp>
      <p:sp>
        <p:nvSpPr>
          <p:cNvPr id="34" name="图形"/>
          <p:cNvSpPr txBox="1"/>
          <p:nvPr>
            <p:custDataLst>
              <p:tags r:id="rId6"/>
            </p:custDataLst>
          </p:nvPr>
        </p:nvSpPr>
        <p:spPr>
          <a:xfrm>
            <a:off x="6576060" y="2933700"/>
            <a:ext cx="4567555" cy="430530"/>
          </a:xfrm>
          <a:prstGeom prst="rect">
            <a:avLst/>
          </a:prstGeom>
          <a:noFill/>
        </p:spPr>
        <p:txBody>
          <a:bodyPr wrap="square" lIns="0" tIns="0" rIns="0" bIns="0" rtlCol="0">
            <a:spAutoFit/>
          </a:bodyPr>
          <a:lstStyle/>
          <a:p>
            <a:r>
              <a:rPr lang="zh-CN" altLang="en-US" sz="2800" dirty="0">
                <a:solidFill>
                  <a:schemeClr val="tx1">
                    <a:lumMod val="75000"/>
                    <a:lumOff val="25000"/>
                  </a:schemeClr>
                </a:solidFill>
                <a:ea typeface="汉仪中秀体简" panose="00020600040101010101" pitchFamily="18" charset="-122"/>
                <a:sym typeface="Arial" panose="020B0604020202090204"/>
              </a:rPr>
              <a:t>建立 “党 </a:t>
            </a:r>
            <a:r>
              <a:rPr lang="en-US" altLang="zh-CN" sz="2800" dirty="0">
                <a:solidFill>
                  <a:schemeClr val="tx1">
                    <a:lumMod val="75000"/>
                    <a:lumOff val="25000"/>
                  </a:schemeClr>
                </a:solidFill>
                <a:ea typeface="汉仪中秀体简" panose="00020600040101010101" pitchFamily="18" charset="-122"/>
                <a:sym typeface="Arial" panose="020B0604020202090204"/>
              </a:rPr>
              <a:t>— </a:t>
            </a:r>
            <a:r>
              <a:rPr lang="zh-CN" altLang="en-US" sz="2800" dirty="0">
                <a:solidFill>
                  <a:schemeClr val="tx1">
                    <a:lumMod val="75000"/>
                    <a:lumOff val="25000"/>
                  </a:schemeClr>
                </a:solidFill>
                <a:ea typeface="汉仪中秀体简" panose="00020600040101010101" pitchFamily="18" charset="-122"/>
                <a:sym typeface="Arial" panose="020B0604020202090204"/>
              </a:rPr>
              <a:t>农民” 情感纽带</a:t>
            </a:r>
          </a:p>
        </p:txBody>
      </p:sp>
      <p:sp>
        <p:nvSpPr>
          <p:cNvPr id="35" name="图形"/>
          <p:cNvSpPr txBox="1"/>
          <p:nvPr/>
        </p:nvSpPr>
        <p:spPr>
          <a:xfrm>
            <a:off x="6198870" y="3869055"/>
            <a:ext cx="4001770" cy="2859405"/>
          </a:xfrm>
          <a:prstGeom prst="rect">
            <a:avLst/>
          </a:prstGeom>
          <a:noFill/>
        </p:spPr>
        <p:txBody>
          <a:bodyPr wrap="square" lIns="0" tIns="0" rIns="0" bIns="0" rtlCol="0">
            <a:spAutoFit/>
          </a:bodyPr>
          <a:lstStyle/>
          <a:p>
            <a:pPr>
              <a:lnSpc>
                <a:spcPct val="150000"/>
              </a:lnSpc>
            </a:pPr>
            <a:r>
              <a:rPr lang="zh-CN" altLang="en-US"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彭湃在海陆丰的实践极具代表性：他焚烧自家田契，身着粗布衣与农民同吃同住，用方言编唱</a:t>
            </a:r>
            <a:r>
              <a:rPr lang="en-US" altLang="zh-CN"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a:t>
            </a:r>
            <a:r>
              <a:rPr lang="zh-CN" altLang="en-US"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田仔骂田公</a:t>
            </a:r>
            <a:r>
              <a:rPr lang="en-US" altLang="zh-CN"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a:t>
            </a:r>
            <a:r>
              <a:rPr lang="zh-CN" altLang="en-US"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歌谣（“冬节到，冬节到，田仔（农民）无米煮冬节；田公（地主）生端肥过猪，田仔生端无人知”），海陆丰农民协会会员 </a:t>
            </a:r>
            <a:r>
              <a:rPr lang="en-US" altLang="zh-CN"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3 </a:t>
            </a:r>
            <a:r>
              <a:rPr lang="zh-CN" altLang="en-US"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个月内激增 </a:t>
            </a:r>
            <a:r>
              <a:rPr lang="en-US" altLang="zh-CN"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50 </a:t>
            </a:r>
            <a:r>
              <a:rPr lang="zh-CN" altLang="en-US"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万。</a:t>
            </a:r>
            <a:endParaRPr lang="en-US" altLang="zh-CN" sz="1800"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p:txBody>
      </p:sp>
      <p:sp>
        <p:nvSpPr>
          <p:cNvPr id="5" name="TextBox 32"/>
          <p:cNvSpPr txBox="1"/>
          <p:nvPr/>
        </p:nvSpPr>
        <p:spPr>
          <a:xfrm>
            <a:off x="1207770" y="357734"/>
            <a:ext cx="9451307" cy="1969514"/>
          </a:xfrm>
          <a:prstGeom prst="rect">
            <a:avLst/>
          </a:prstGeom>
        </p:spPr>
        <p:txBody>
          <a:bodyPr wrap="square" lIns="0" tIns="0" rIns="0" bIns="0" rtlCol="0" anchor="t">
            <a:spAutoFit/>
          </a:bodyPr>
          <a:lstStyle/>
          <a:p>
            <a:pPr>
              <a:lnSpc>
                <a:spcPts val="8400"/>
              </a:lnSpc>
              <a:spcBef>
                <a:spcPct val="0"/>
              </a:spcBef>
            </a:pPr>
            <a:r>
              <a:rPr lang="zh-CN" altLang="en-US" sz="4400" dirty="0">
                <a:solidFill>
                  <a:srgbClr val="B02025"/>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核心目标：</a:t>
            </a:r>
            <a:endParaRPr lang="en-US" altLang="zh-CN" sz="4400" dirty="0">
              <a:solidFill>
                <a:srgbClr val="B02025"/>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endParaRPr>
          </a:p>
          <a:p>
            <a:pPr>
              <a:lnSpc>
                <a:spcPts val="8400"/>
              </a:lnSpc>
              <a:spcBef>
                <a:spcPct val="0"/>
              </a:spcBef>
            </a:pPr>
            <a:r>
              <a:rPr lang="zh-CN" altLang="en-US" sz="4400" dirty="0">
                <a:solidFill>
                  <a:srgbClr val="B02025"/>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唤醒阶级意识，构建革命认同</a:t>
            </a:r>
          </a:p>
        </p:txBody>
      </p:sp>
      <p:sp>
        <p:nvSpPr>
          <p:cNvPr id="9" name="AutoShape 20"/>
          <p:cNvSpPr/>
          <p:nvPr/>
        </p:nvSpPr>
        <p:spPr>
          <a:xfrm>
            <a:off x="8534400" y="1409700"/>
            <a:ext cx="5562250" cy="0"/>
          </a:xfrm>
          <a:prstGeom prst="line">
            <a:avLst/>
          </a:prstGeom>
          <a:ln w="38100" cap="flat">
            <a:solidFill>
              <a:srgbClr val="B02025">
                <a:alpha val="62745"/>
              </a:srgbClr>
            </a:solidFill>
            <a:prstDash val="solid"/>
            <a:headEnd type="oval" w="lg" len="lg"/>
            <a:tailEnd type="none" w="sm" len="sm"/>
          </a:ln>
        </p:spPr>
      </p:sp>
      <p:sp>
        <p:nvSpPr>
          <p:cNvPr id="10" name="Freeform 10"/>
          <p:cNvSpPr/>
          <p:nvPr/>
        </p:nvSpPr>
        <p:spPr>
          <a:xfrm>
            <a:off x="14706600"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14"/>
            <a:stretch>
              <a:fillRect/>
            </a:stretch>
          </a:blipFill>
        </p:spPr>
      </p:sp>
      <p:grpSp>
        <p:nvGrpSpPr>
          <p:cNvPr id="11" name="Group 7"/>
          <p:cNvGrpSpPr/>
          <p:nvPr/>
        </p:nvGrpSpPr>
        <p:grpSpPr>
          <a:xfrm rot="-10800000">
            <a:off x="0" y="10003155"/>
            <a:ext cx="18397855" cy="313690"/>
            <a:chOff x="0" y="0"/>
            <a:chExt cx="4845557" cy="377001"/>
          </a:xfrm>
        </p:grpSpPr>
        <p:sp>
          <p:nvSpPr>
            <p:cNvPr id="12" name="Freeform 8"/>
            <p:cNvSpPr/>
            <p:nvPr/>
          </p:nvSpPr>
          <p:spPr>
            <a:xfrm>
              <a:off x="0" y="0"/>
              <a:ext cx="4845557" cy="377001"/>
            </a:xfrm>
            <a:custGeom>
              <a:avLst/>
              <a:gdLst/>
              <a:ahLst/>
              <a:cxnLst/>
              <a:rect l="l" t="t" r="r" b="b"/>
              <a:pathLst>
                <a:path w="4845557" h="377001">
                  <a:moveTo>
                    <a:pt x="0" y="0"/>
                  </a:moveTo>
                  <a:lnTo>
                    <a:pt x="4845557" y="0"/>
                  </a:lnTo>
                  <a:lnTo>
                    <a:pt x="4845557" y="377001"/>
                  </a:lnTo>
                  <a:lnTo>
                    <a:pt x="0" y="377001"/>
                  </a:lnTo>
                  <a:close/>
                </a:path>
              </a:pathLst>
            </a:custGeom>
            <a:gradFill rotWithShape="1">
              <a:gsLst>
                <a:gs pos="0">
                  <a:srgbClr val="AD2121">
                    <a:alpha val="57000"/>
                  </a:srgbClr>
                </a:gs>
                <a:gs pos="100000">
                  <a:srgbClr val="B02025">
                    <a:alpha val="100000"/>
                  </a:srgbClr>
                </a:gs>
              </a:gsLst>
              <a:lin ang="0"/>
            </a:gradFill>
          </p:spPr>
        </p:sp>
        <p:sp>
          <p:nvSpPr>
            <p:cNvPr id="13" name="TextBox 9"/>
            <p:cNvSpPr txBox="1"/>
            <p:nvPr/>
          </p:nvSpPr>
          <p:spPr>
            <a:xfrm>
              <a:off x="0" y="-38100"/>
              <a:ext cx="4845557" cy="415101"/>
            </a:xfrm>
            <a:prstGeom prst="rect">
              <a:avLst/>
            </a:prstGeom>
          </p:spPr>
          <p:txBody>
            <a:bodyPr lIns="50800" tIns="50800" rIns="50800" bIns="50800" rtlCol="0" anchor="ctr"/>
            <a:lstStyle/>
            <a:p>
              <a:pPr algn="ctr">
                <a:lnSpc>
                  <a:spcPts val="2660"/>
                </a:lnSpc>
                <a:spcBef>
                  <a:spcPct val="0"/>
                </a:spcBef>
              </a:pPr>
              <a:endParaRPr>
                <a:solidFill>
                  <a:prstClr val="black"/>
                </a:solidFill>
                <a:latin typeface="Calibri" panose="020F0502020204030204"/>
              </a:endParaRPr>
            </a:p>
          </p:txBody>
        </p:sp>
      </p:grpSp>
      <p:sp>
        <p:nvSpPr>
          <p:cNvPr id="2" name="图形"/>
          <p:cNvSpPr/>
          <p:nvPr/>
        </p:nvSpPr>
        <p:spPr>
          <a:xfrm>
            <a:off x="-1447800" y="10477500"/>
            <a:ext cx="344805" cy="344805"/>
          </a:xfrm>
          <a:prstGeom prst="ellipse">
            <a:avLst/>
          </a:prstGeom>
          <a:solidFill>
            <a:srgbClr val="8A000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latin typeface="Arial" panose="020B0604020202090204"/>
              <a:ea typeface="阿里巴巴普惠体 Medium"/>
              <a:cs typeface="阿里巴巴普惠体 Medium"/>
              <a:sym typeface="Arial" panose="020B0604020202090204"/>
            </a:endParaRPr>
          </a:p>
        </p:txBody>
      </p:sp>
      <p:sp>
        <p:nvSpPr>
          <p:cNvPr id="3" name="图形"/>
          <p:cNvSpPr txBox="1"/>
          <p:nvPr>
            <p:custDataLst>
              <p:tags r:id="rId7"/>
            </p:custDataLst>
          </p:nvPr>
        </p:nvSpPr>
        <p:spPr>
          <a:xfrm>
            <a:off x="-381000" y="11856512"/>
            <a:ext cx="3641408" cy="430887"/>
          </a:xfrm>
          <a:prstGeom prst="rect">
            <a:avLst/>
          </a:prstGeom>
          <a:noFill/>
        </p:spPr>
        <p:txBody>
          <a:bodyPr wrap="square" lIns="0" tIns="0" rIns="0" bIns="0" rtlCol="0">
            <a:spAutoFit/>
          </a:bodyPr>
          <a:lstStyle/>
          <a:p>
            <a:r>
              <a:rPr lang="zh-CN" altLang="en-US"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保障土地流转收益</a:t>
            </a:r>
          </a:p>
        </p:txBody>
      </p:sp>
      <p:cxnSp>
        <p:nvCxnSpPr>
          <p:cNvPr id="4" name="图形"/>
          <p:cNvCxnSpPr/>
          <p:nvPr>
            <p:custDataLst>
              <p:tags r:id="rId8"/>
            </p:custDataLst>
          </p:nvPr>
        </p:nvCxnSpPr>
        <p:spPr>
          <a:xfrm flipH="1">
            <a:off x="1462739" y="11155994"/>
            <a:ext cx="9472261" cy="83819"/>
          </a:xfrm>
          <a:prstGeom prst="line">
            <a:avLst/>
          </a:prstGeom>
          <a:ln w="127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8" name="图形"/>
          <p:cNvSpPr/>
          <p:nvPr/>
        </p:nvSpPr>
        <p:spPr>
          <a:xfrm>
            <a:off x="13619446" y="11770388"/>
            <a:ext cx="344805" cy="344805"/>
          </a:xfrm>
          <a:prstGeom prst="ellipse">
            <a:avLst/>
          </a:prstGeom>
          <a:solidFill>
            <a:srgbClr val="8A000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latin typeface="Arial" panose="020B0604020202090204"/>
              <a:ea typeface="阿里巴巴普惠体 Medium"/>
              <a:cs typeface="阿里巴巴普惠体 Medium"/>
              <a:sym typeface="Arial" panose="020B0604020202090204"/>
            </a:endParaRPr>
          </a:p>
        </p:txBody>
      </p:sp>
      <p:sp>
        <p:nvSpPr>
          <p:cNvPr id="19" name="图形"/>
          <p:cNvSpPr txBox="1"/>
          <p:nvPr>
            <p:custDataLst>
              <p:tags r:id="rId9"/>
            </p:custDataLst>
          </p:nvPr>
        </p:nvSpPr>
        <p:spPr>
          <a:xfrm>
            <a:off x="14096650" y="11770388"/>
            <a:ext cx="3641408" cy="430887"/>
          </a:xfrm>
          <a:prstGeom prst="rect">
            <a:avLst/>
          </a:prstGeom>
          <a:noFill/>
        </p:spPr>
        <p:txBody>
          <a:bodyPr wrap="square" lIns="0" tIns="0" rIns="0" bIns="0" rtlCol="0">
            <a:spAutoFit/>
          </a:bodyPr>
          <a:lstStyle/>
          <a:p>
            <a:r>
              <a:rPr lang="zh-CN" altLang="en-US"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法治化与制度化</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35" grpId="0"/>
      <p:bldP spid="3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图形"/>
          <p:cNvCxnSpPr/>
          <p:nvPr>
            <p:custDataLst>
              <p:tags r:id="rId2"/>
            </p:custDataLst>
          </p:nvPr>
        </p:nvCxnSpPr>
        <p:spPr>
          <a:xfrm flipV="1">
            <a:off x="5768340" y="3028315"/>
            <a:ext cx="0" cy="5287645"/>
          </a:xfrm>
          <a:prstGeom prst="line">
            <a:avLst/>
          </a:prstGeom>
          <a:ln w="127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6" name="图形" descr="C:/Users/luyic/OneDrive/图片/微信图片_20250324194514.jpg微信图片_20250324194514"/>
          <p:cNvPicPr>
            <a:picLocks noChangeAspect="1"/>
          </p:cNvPicPr>
          <p:nvPr/>
        </p:nvPicPr>
        <p:blipFill>
          <a:blip r:embed="rId8"/>
          <a:srcRect l="-9" t="4579" r="9" b="4579"/>
          <a:stretch>
            <a:fillRect/>
          </a:stretch>
        </p:blipFill>
        <p:spPr>
          <a:xfrm>
            <a:off x="11277600" y="2933700"/>
            <a:ext cx="5377180" cy="3637915"/>
          </a:xfrm>
          <a:prstGeom prst="roundRect">
            <a:avLst/>
          </a:prstGeom>
        </p:spPr>
      </p:pic>
      <p:sp>
        <p:nvSpPr>
          <p:cNvPr id="8" name="图形"/>
          <p:cNvSpPr/>
          <p:nvPr/>
        </p:nvSpPr>
        <p:spPr>
          <a:xfrm>
            <a:off x="1524000" y="3037840"/>
            <a:ext cx="344805" cy="344805"/>
          </a:xfrm>
          <a:prstGeom prst="ellipse">
            <a:avLst/>
          </a:prstGeom>
          <a:solidFill>
            <a:srgbClr val="8A000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latin typeface="Arial" panose="020B0604020202090204"/>
              <a:ea typeface="阿里巴巴普惠体 Medium"/>
              <a:cs typeface="阿里巴巴普惠体 Medium"/>
              <a:sym typeface="Arial" panose="020B0604020202090204"/>
            </a:endParaRPr>
          </a:p>
        </p:txBody>
      </p:sp>
      <p:sp>
        <p:nvSpPr>
          <p:cNvPr id="31" name="图形"/>
          <p:cNvSpPr/>
          <p:nvPr>
            <p:custDataLst>
              <p:tags r:id="rId3"/>
            </p:custDataLst>
          </p:nvPr>
        </p:nvSpPr>
        <p:spPr>
          <a:xfrm>
            <a:off x="6105525" y="3037840"/>
            <a:ext cx="344805" cy="344805"/>
          </a:xfrm>
          <a:prstGeom prst="ellipse">
            <a:avLst/>
          </a:prstGeom>
          <a:solidFill>
            <a:srgbClr val="B4000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latin typeface="Arial" panose="020B0604020202090204"/>
              <a:ea typeface="阿里巴巴普惠体 Medium"/>
              <a:cs typeface="阿里巴巴普惠体 Medium"/>
              <a:sym typeface="Arial" panose="020B0604020202090204"/>
            </a:endParaRPr>
          </a:p>
        </p:txBody>
      </p:sp>
      <p:sp>
        <p:nvSpPr>
          <p:cNvPr id="41" name="图形"/>
          <p:cNvSpPr txBox="1"/>
          <p:nvPr>
            <p:custDataLst>
              <p:tags r:id="rId4"/>
            </p:custDataLst>
          </p:nvPr>
        </p:nvSpPr>
        <p:spPr>
          <a:xfrm>
            <a:off x="2001520" y="2933700"/>
            <a:ext cx="3641725" cy="862330"/>
          </a:xfrm>
          <a:prstGeom prst="rect">
            <a:avLst/>
          </a:prstGeom>
          <a:noFill/>
        </p:spPr>
        <p:txBody>
          <a:bodyPr wrap="square" lIns="0" tIns="0" rIns="0" bIns="0" rtlCol="0">
            <a:spAutoFit/>
          </a:bodyPr>
          <a:lstStyle/>
          <a:p>
            <a:r>
              <a:rPr lang="zh-CN" altLang="en-US"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政策宣讲 </a:t>
            </a:r>
            <a:r>
              <a:rPr lang="en-US" altLang="zh-CN"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 </a:t>
            </a:r>
            <a:r>
              <a:rPr lang="zh-CN" altLang="en-US"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利益兑现” 双轨推进</a:t>
            </a:r>
          </a:p>
        </p:txBody>
      </p:sp>
      <p:sp>
        <p:nvSpPr>
          <p:cNvPr id="42" name="图形"/>
          <p:cNvSpPr txBox="1"/>
          <p:nvPr/>
        </p:nvSpPr>
        <p:spPr>
          <a:xfrm>
            <a:off x="1720215" y="3869055"/>
            <a:ext cx="4001770" cy="2444115"/>
          </a:xfrm>
          <a:prstGeom prst="rect">
            <a:avLst/>
          </a:prstGeom>
          <a:noFill/>
        </p:spPr>
        <p:txBody>
          <a:bodyPr wrap="square" lIns="0" tIns="0" rIns="0" bIns="0" rtlCol="0">
            <a:spAutoFit/>
          </a:bodyPr>
          <a:lstStyle/>
          <a:p>
            <a:pPr>
              <a:lnSpc>
                <a:spcPct val="150000"/>
              </a:lnSpc>
            </a:pP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长汀县农民蓝荣玉回忆：“拿到土地证那天，我才知道‘共产党’三个字比菩萨还管用。”</a:t>
            </a:r>
            <a:endPar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a:p>
            <a:pPr>
              <a:lnSpc>
                <a:spcPct val="150000"/>
              </a:lnSpc>
            </a:pPr>
            <a:endPar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a:p>
            <a:pPr>
              <a:lnSpc>
                <a:spcPct val="150000"/>
              </a:lnSpc>
            </a:pP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兴国县统计，</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90% </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的农民在分田后主动参加农会，因 “跟着共产党有饭吃”。</a:t>
            </a:r>
            <a:endPar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p:txBody>
      </p:sp>
      <p:sp>
        <p:nvSpPr>
          <p:cNvPr id="34" name="图形"/>
          <p:cNvSpPr txBox="1"/>
          <p:nvPr>
            <p:custDataLst>
              <p:tags r:id="rId5"/>
            </p:custDataLst>
          </p:nvPr>
        </p:nvSpPr>
        <p:spPr>
          <a:xfrm>
            <a:off x="6576060" y="2933700"/>
            <a:ext cx="3710940" cy="430530"/>
          </a:xfrm>
          <a:prstGeom prst="rect">
            <a:avLst/>
          </a:prstGeom>
          <a:noFill/>
        </p:spPr>
        <p:txBody>
          <a:bodyPr wrap="square" lIns="0" tIns="0" rIns="0" bIns="0" rtlCol="0">
            <a:spAutoFit/>
          </a:bodyPr>
          <a:lstStyle/>
          <a:p>
            <a:r>
              <a:rPr lang="zh-CN" altLang="en-US" sz="2800" dirty="0">
                <a:solidFill>
                  <a:schemeClr val="tx1">
                    <a:lumMod val="75000"/>
                    <a:lumOff val="25000"/>
                  </a:schemeClr>
                </a:solidFill>
                <a:ea typeface="汉仪中秀体简" panose="00020600040101010101" pitchFamily="18" charset="-122"/>
                <a:sym typeface="Arial" panose="020B0604020202090204"/>
              </a:rPr>
              <a:t>差异化的阶级动员策略</a:t>
            </a:r>
          </a:p>
        </p:txBody>
      </p:sp>
      <p:sp>
        <p:nvSpPr>
          <p:cNvPr id="35" name="图形"/>
          <p:cNvSpPr txBox="1"/>
          <p:nvPr/>
        </p:nvSpPr>
        <p:spPr>
          <a:xfrm>
            <a:off x="6198870" y="3869055"/>
            <a:ext cx="4001770" cy="1613535"/>
          </a:xfrm>
          <a:prstGeom prst="rect">
            <a:avLst/>
          </a:prstGeom>
          <a:noFill/>
        </p:spPr>
        <p:txBody>
          <a:bodyPr wrap="square" lIns="0" tIns="0" rIns="0" bIns="0" rtlCol="0">
            <a:spAutoFit/>
          </a:bodyPr>
          <a:lstStyle/>
          <a:p>
            <a:pPr>
              <a:lnSpc>
                <a:spcPct val="150000"/>
              </a:lnSpc>
            </a:pP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这种 “精准滴灌” 的策略，使中央苏区 </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85% </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的乡村建立了农会，中农入会率从 </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1928 </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年的 </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30% </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升至 </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1931 </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年的 </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70%</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a:t>
            </a:r>
            <a:endPar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p:txBody>
      </p:sp>
      <p:sp>
        <p:nvSpPr>
          <p:cNvPr id="5" name="TextBox 32"/>
          <p:cNvSpPr txBox="1"/>
          <p:nvPr/>
        </p:nvSpPr>
        <p:spPr>
          <a:xfrm>
            <a:off x="1207770" y="357734"/>
            <a:ext cx="9451307" cy="1969514"/>
          </a:xfrm>
          <a:prstGeom prst="rect">
            <a:avLst/>
          </a:prstGeom>
        </p:spPr>
        <p:txBody>
          <a:bodyPr wrap="square" lIns="0" tIns="0" rIns="0" bIns="0" rtlCol="0" anchor="t">
            <a:spAutoFit/>
          </a:bodyPr>
          <a:lstStyle/>
          <a:p>
            <a:pPr>
              <a:lnSpc>
                <a:spcPts val="8400"/>
              </a:lnSpc>
              <a:spcBef>
                <a:spcPct val="0"/>
              </a:spcBef>
            </a:pPr>
            <a:r>
              <a:rPr lang="zh-CN" altLang="en-US" sz="4400" dirty="0">
                <a:solidFill>
                  <a:srgbClr val="B02025"/>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实践方法：</a:t>
            </a:r>
            <a:endParaRPr lang="en-US" altLang="zh-CN" sz="4400" dirty="0">
              <a:solidFill>
                <a:srgbClr val="B02025"/>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endParaRPr>
          </a:p>
          <a:p>
            <a:pPr>
              <a:lnSpc>
                <a:spcPts val="8400"/>
              </a:lnSpc>
              <a:spcBef>
                <a:spcPct val="0"/>
              </a:spcBef>
            </a:pPr>
            <a:r>
              <a:rPr lang="zh-CN" altLang="en-US" sz="4400" dirty="0">
                <a:solidFill>
                  <a:srgbClr val="B02025"/>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以 “土地” 为纽带，打通理论与现实</a:t>
            </a:r>
          </a:p>
        </p:txBody>
      </p:sp>
      <p:sp>
        <p:nvSpPr>
          <p:cNvPr id="9" name="AutoShape 20"/>
          <p:cNvSpPr/>
          <p:nvPr/>
        </p:nvSpPr>
        <p:spPr>
          <a:xfrm>
            <a:off x="10515600" y="1409700"/>
            <a:ext cx="3581050" cy="0"/>
          </a:xfrm>
          <a:prstGeom prst="line">
            <a:avLst/>
          </a:prstGeom>
          <a:ln w="38100" cap="flat">
            <a:solidFill>
              <a:srgbClr val="B02025">
                <a:alpha val="62745"/>
              </a:srgbClr>
            </a:solidFill>
            <a:prstDash val="solid"/>
            <a:headEnd type="oval" w="lg" len="lg"/>
            <a:tailEnd type="none" w="sm" len="sm"/>
          </a:ln>
        </p:spPr>
      </p:sp>
      <p:sp>
        <p:nvSpPr>
          <p:cNvPr id="10" name="Freeform 10"/>
          <p:cNvSpPr/>
          <p:nvPr/>
        </p:nvSpPr>
        <p:spPr>
          <a:xfrm>
            <a:off x="14706600"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9"/>
            <a:stretch>
              <a:fillRect/>
            </a:stretch>
          </a:blipFill>
        </p:spPr>
      </p:sp>
      <p:grpSp>
        <p:nvGrpSpPr>
          <p:cNvPr id="11" name="Group 7"/>
          <p:cNvGrpSpPr/>
          <p:nvPr/>
        </p:nvGrpSpPr>
        <p:grpSpPr>
          <a:xfrm rot="-10800000">
            <a:off x="0" y="10003155"/>
            <a:ext cx="18397855" cy="313690"/>
            <a:chOff x="0" y="0"/>
            <a:chExt cx="4845557" cy="377001"/>
          </a:xfrm>
        </p:grpSpPr>
        <p:sp>
          <p:nvSpPr>
            <p:cNvPr id="12" name="Freeform 8"/>
            <p:cNvSpPr/>
            <p:nvPr/>
          </p:nvSpPr>
          <p:spPr>
            <a:xfrm>
              <a:off x="0" y="0"/>
              <a:ext cx="4845557" cy="377001"/>
            </a:xfrm>
            <a:custGeom>
              <a:avLst/>
              <a:gdLst/>
              <a:ahLst/>
              <a:cxnLst/>
              <a:rect l="l" t="t" r="r" b="b"/>
              <a:pathLst>
                <a:path w="4845557" h="377001">
                  <a:moveTo>
                    <a:pt x="0" y="0"/>
                  </a:moveTo>
                  <a:lnTo>
                    <a:pt x="4845557" y="0"/>
                  </a:lnTo>
                  <a:lnTo>
                    <a:pt x="4845557" y="377001"/>
                  </a:lnTo>
                  <a:lnTo>
                    <a:pt x="0" y="377001"/>
                  </a:lnTo>
                  <a:close/>
                </a:path>
              </a:pathLst>
            </a:custGeom>
            <a:gradFill rotWithShape="1">
              <a:gsLst>
                <a:gs pos="0">
                  <a:srgbClr val="AD2121">
                    <a:alpha val="57000"/>
                  </a:srgbClr>
                </a:gs>
                <a:gs pos="100000">
                  <a:srgbClr val="B02025">
                    <a:alpha val="100000"/>
                  </a:srgbClr>
                </a:gs>
              </a:gsLst>
              <a:lin ang="0"/>
            </a:gradFill>
          </p:spPr>
        </p:sp>
        <p:sp>
          <p:nvSpPr>
            <p:cNvPr id="13" name="TextBox 9"/>
            <p:cNvSpPr txBox="1"/>
            <p:nvPr/>
          </p:nvSpPr>
          <p:spPr>
            <a:xfrm>
              <a:off x="0" y="-38100"/>
              <a:ext cx="4845557" cy="415101"/>
            </a:xfrm>
            <a:prstGeom prst="rect">
              <a:avLst/>
            </a:prstGeom>
          </p:spPr>
          <p:txBody>
            <a:bodyPr lIns="50800" tIns="50800" rIns="50800" bIns="50800" rtlCol="0" anchor="ctr"/>
            <a:lstStyle/>
            <a:p>
              <a:pPr algn="ctr">
                <a:lnSpc>
                  <a:spcPts val="2660"/>
                </a:lnSpc>
                <a:spcBef>
                  <a:spcPct val="0"/>
                </a:spcBef>
              </a:pPr>
              <a:endParaRPr>
                <a:solidFill>
                  <a:prstClr val="black"/>
                </a:solidFill>
                <a:latin typeface="Calibri" panose="020F0502020204030204"/>
              </a:endParaRP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35" grpId="0"/>
      <p:bldP spid="3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图形"/>
          <p:cNvCxnSpPr/>
          <p:nvPr>
            <p:custDataLst>
              <p:tags r:id="rId2"/>
            </p:custDataLst>
          </p:nvPr>
        </p:nvCxnSpPr>
        <p:spPr>
          <a:xfrm flipV="1">
            <a:off x="5768340" y="3028315"/>
            <a:ext cx="0" cy="5287645"/>
          </a:xfrm>
          <a:prstGeom prst="line">
            <a:avLst/>
          </a:prstGeom>
          <a:ln w="127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6" name="图形" descr="C:/Users/luyic/OneDrive/图片/微信图片_20250324194111.jpg微信图片_20250324194111"/>
          <p:cNvPicPr>
            <a:picLocks noChangeAspect="1"/>
          </p:cNvPicPr>
          <p:nvPr/>
        </p:nvPicPr>
        <p:blipFill>
          <a:blip r:embed="rId12"/>
          <a:srcRect t="17006" b="17006"/>
          <a:stretch>
            <a:fillRect/>
          </a:stretch>
        </p:blipFill>
        <p:spPr>
          <a:xfrm>
            <a:off x="11288395" y="3028315"/>
            <a:ext cx="5377180" cy="2655570"/>
          </a:xfrm>
          <a:prstGeom prst="roundRect">
            <a:avLst/>
          </a:prstGeom>
        </p:spPr>
      </p:pic>
      <p:pic>
        <p:nvPicPr>
          <p:cNvPr id="7" name="图形" descr="C:/Users/luyic/OneDrive/图片/微信图片_20250324194447.jpg微信图片_20250324194447"/>
          <p:cNvPicPr>
            <a:picLocks noChangeAspect="1"/>
          </p:cNvPicPr>
          <p:nvPr>
            <p:custDataLst>
              <p:tags r:id="rId3"/>
            </p:custDataLst>
          </p:nvPr>
        </p:nvPicPr>
        <p:blipFill>
          <a:blip r:embed="rId13"/>
          <a:srcRect t="25155" b="25155"/>
          <a:stretch>
            <a:fillRect/>
          </a:stretch>
        </p:blipFill>
        <p:spPr>
          <a:xfrm>
            <a:off x="11288395" y="5842000"/>
            <a:ext cx="5377180" cy="2655570"/>
          </a:xfrm>
          <a:prstGeom prst="roundRect">
            <a:avLst/>
          </a:prstGeom>
        </p:spPr>
      </p:pic>
      <p:sp>
        <p:nvSpPr>
          <p:cNvPr id="8" name="图形"/>
          <p:cNvSpPr/>
          <p:nvPr/>
        </p:nvSpPr>
        <p:spPr>
          <a:xfrm>
            <a:off x="1524000" y="3037840"/>
            <a:ext cx="344805" cy="344805"/>
          </a:xfrm>
          <a:prstGeom prst="ellipse">
            <a:avLst/>
          </a:prstGeom>
          <a:solidFill>
            <a:srgbClr val="8A000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latin typeface="Arial" panose="020B0604020202090204"/>
              <a:ea typeface="阿里巴巴普惠体 Medium"/>
              <a:cs typeface="阿里巴巴普惠体 Medium"/>
              <a:sym typeface="Arial" panose="020B0604020202090204"/>
            </a:endParaRPr>
          </a:p>
        </p:txBody>
      </p:sp>
      <p:sp>
        <p:nvSpPr>
          <p:cNvPr id="31" name="图形"/>
          <p:cNvSpPr/>
          <p:nvPr>
            <p:custDataLst>
              <p:tags r:id="rId4"/>
            </p:custDataLst>
          </p:nvPr>
        </p:nvSpPr>
        <p:spPr>
          <a:xfrm>
            <a:off x="6105525" y="3037840"/>
            <a:ext cx="344805" cy="344805"/>
          </a:xfrm>
          <a:prstGeom prst="ellipse">
            <a:avLst/>
          </a:prstGeom>
          <a:solidFill>
            <a:srgbClr val="B4000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latin typeface="Arial" panose="020B0604020202090204"/>
              <a:ea typeface="阿里巴巴普惠体 Medium"/>
              <a:cs typeface="阿里巴巴普惠体 Medium"/>
              <a:sym typeface="Arial" panose="020B0604020202090204"/>
            </a:endParaRPr>
          </a:p>
        </p:txBody>
      </p:sp>
      <p:sp>
        <p:nvSpPr>
          <p:cNvPr id="41" name="图形"/>
          <p:cNvSpPr txBox="1"/>
          <p:nvPr>
            <p:custDataLst>
              <p:tags r:id="rId5"/>
            </p:custDataLst>
          </p:nvPr>
        </p:nvSpPr>
        <p:spPr>
          <a:xfrm>
            <a:off x="2001520" y="2933700"/>
            <a:ext cx="3641725" cy="430530"/>
          </a:xfrm>
          <a:prstGeom prst="rect">
            <a:avLst/>
          </a:prstGeom>
          <a:noFill/>
        </p:spPr>
        <p:txBody>
          <a:bodyPr wrap="square" lIns="0" tIns="0" rIns="0" bIns="0" rtlCol="0">
            <a:spAutoFit/>
          </a:bodyPr>
          <a:lstStyle/>
          <a:p>
            <a:r>
              <a:rPr lang="zh-CN" altLang="en-US"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创新宣传方式</a:t>
            </a:r>
          </a:p>
        </p:txBody>
      </p:sp>
      <p:sp>
        <p:nvSpPr>
          <p:cNvPr id="42" name="图形"/>
          <p:cNvSpPr txBox="1"/>
          <p:nvPr/>
        </p:nvSpPr>
        <p:spPr>
          <a:xfrm>
            <a:off x="1720215" y="3869055"/>
            <a:ext cx="4001770" cy="1247140"/>
          </a:xfrm>
          <a:prstGeom prst="rect">
            <a:avLst/>
          </a:prstGeom>
          <a:noFill/>
        </p:spPr>
        <p:txBody>
          <a:bodyPr wrap="square" lIns="0" tIns="0" rIns="0" bIns="0" rtlCol="0">
            <a:spAutoFit/>
          </a:bodyPr>
          <a:lstStyle/>
          <a:p>
            <a:pPr>
              <a:lnSpc>
                <a:spcPct val="150000"/>
              </a:lnSpc>
            </a:pP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采用群众喜闻乐见的方式，如召开村民大会、倾听农民诉苦、组建农民协会等，激发农民的参与热情</a:t>
            </a:r>
            <a:endPar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p:txBody>
      </p:sp>
      <p:sp>
        <p:nvSpPr>
          <p:cNvPr id="34" name="图形"/>
          <p:cNvSpPr txBox="1"/>
          <p:nvPr>
            <p:custDataLst>
              <p:tags r:id="rId6"/>
            </p:custDataLst>
          </p:nvPr>
        </p:nvSpPr>
        <p:spPr>
          <a:xfrm>
            <a:off x="6576060" y="2933700"/>
            <a:ext cx="3710940" cy="430530"/>
          </a:xfrm>
          <a:prstGeom prst="rect">
            <a:avLst/>
          </a:prstGeom>
          <a:noFill/>
        </p:spPr>
        <p:txBody>
          <a:bodyPr wrap="square" lIns="0" tIns="0" rIns="0" bIns="0" rtlCol="0">
            <a:spAutoFit/>
          </a:bodyPr>
          <a:lstStyle/>
          <a:p>
            <a:r>
              <a:rPr lang="zh-CN" altLang="en-US" sz="2800" dirty="0">
                <a:solidFill>
                  <a:schemeClr val="tx1">
                    <a:lumMod val="75000"/>
                    <a:lumOff val="25000"/>
                  </a:schemeClr>
                </a:solidFill>
                <a:ea typeface="汉仪中秀体简" panose="00020600040101010101" pitchFamily="18" charset="-122"/>
                <a:sym typeface="Arial" panose="020B0604020202090204"/>
              </a:rPr>
              <a:t>视觉化传播</a:t>
            </a:r>
          </a:p>
        </p:txBody>
      </p:sp>
      <p:sp>
        <p:nvSpPr>
          <p:cNvPr id="35" name="图形"/>
          <p:cNvSpPr txBox="1"/>
          <p:nvPr/>
        </p:nvSpPr>
        <p:spPr>
          <a:xfrm>
            <a:off x="6070600" y="3586480"/>
            <a:ext cx="5073015" cy="3274695"/>
          </a:xfrm>
          <a:prstGeom prst="rect">
            <a:avLst/>
          </a:prstGeom>
          <a:noFill/>
        </p:spPr>
        <p:txBody>
          <a:bodyPr wrap="square" lIns="0" tIns="0" rIns="0" bIns="0" rtlCol="0">
            <a:spAutoFit/>
          </a:bodyPr>
          <a:lstStyle/>
          <a:p>
            <a:pPr>
              <a:lnSpc>
                <a:spcPct val="150000"/>
              </a:lnSpc>
            </a:pP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  1930 </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年 “没收一切土地” 改为 “没收地主土地” 时，标语同步更新为 “地主的田，农民的汗！”</a:t>
            </a:r>
            <a:endPar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a:p>
            <a:pPr>
              <a:lnSpc>
                <a:spcPct val="150000"/>
              </a:lnSpc>
            </a:pP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  漫画</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农民与地主</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描绘地主持刀逼租、农民跪地求粮的场景，配文 “谁养活谁？”，在湘赣苏区引发万人讨论。</a:t>
            </a:r>
            <a:endPar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a:p>
            <a:pPr>
              <a:lnSpc>
                <a:spcPct val="150000"/>
              </a:lnSpc>
            </a:pP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  戏剧</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送郎当红军</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以妻子鼓励丈夫参军为剧情，融入 “保田” 诉求，在赣东北演出时，当场有 </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200 </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名青年报名入伍。</a:t>
            </a:r>
          </a:p>
        </p:txBody>
      </p:sp>
      <p:sp>
        <p:nvSpPr>
          <p:cNvPr id="5" name="TextBox 32"/>
          <p:cNvSpPr txBox="1"/>
          <p:nvPr/>
        </p:nvSpPr>
        <p:spPr>
          <a:xfrm>
            <a:off x="1207770" y="357734"/>
            <a:ext cx="9451307" cy="1969514"/>
          </a:xfrm>
          <a:prstGeom prst="rect">
            <a:avLst/>
          </a:prstGeom>
        </p:spPr>
        <p:txBody>
          <a:bodyPr wrap="square" lIns="0" tIns="0" rIns="0" bIns="0" rtlCol="0" anchor="t">
            <a:spAutoFit/>
          </a:bodyPr>
          <a:lstStyle/>
          <a:p>
            <a:pPr>
              <a:lnSpc>
                <a:spcPts val="8400"/>
              </a:lnSpc>
              <a:spcBef>
                <a:spcPct val="0"/>
              </a:spcBef>
            </a:pPr>
            <a:r>
              <a:rPr lang="zh-CN" altLang="en-US" sz="4400" dirty="0">
                <a:solidFill>
                  <a:srgbClr val="B02025"/>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创新载体：</a:t>
            </a:r>
            <a:endParaRPr lang="en-US" altLang="zh-CN" sz="4400" dirty="0">
              <a:solidFill>
                <a:srgbClr val="B02025"/>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endParaRPr>
          </a:p>
          <a:p>
            <a:pPr>
              <a:lnSpc>
                <a:spcPts val="8400"/>
              </a:lnSpc>
              <a:spcBef>
                <a:spcPct val="0"/>
              </a:spcBef>
            </a:pPr>
            <a:r>
              <a:rPr lang="zh-CN" altLang="en-US" sz="4400" dirty="0">
                <a:solidFill>
                  <a:srgbClr val="B02025"/>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契合农民认知的 “在地化” 表达</a:t>
            </a:r>
          </a:p>
        </p:txBody>
      </p:sp>
      <p:sp>
        <p:nvSpPr>
          <p:cNvPr id="9" name="AutoShape 20"/>
          <p:cNvSpPr/>
          <p:nvPr/>
        </p:nvSpPr>
        <p:spPr>
          <a:xfrm>
            <a:off x="9448800" y="1409700"/>
            <a:ext cx="4647850" cy="0"/>
          </a:xfrm>
          <a:prstGeom prst="line">
            <a:avLst/>
          </a:prstGeom>
          <a:ln w="38100" cap="flat">
            <a:solidFill>
              <a:srgbClr val="B02025">
                <a:alpha val="62745"/>
              </a:srgbClr>
            </a:solidFill>
            <a:prstDash val="solid"/>
            <a:headEnd type="oval" w="lg" len="lg"/>
            <a:tailEnd type="none" w="sm" len="sm"/>
          </a:ln>
        </p:spPr>
      </p:sp>
      <p:sp>
        <p:nvSpPr>
          <p:cNvPr id="10" name="Freeform 10"/>
          <p:cNvSpPr/>
          <p:nvPr/>
        </p:nvSpPr>
        <p:spPr>
          <a:xfrm>
            <a:off x="14706600"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14"/>
            <a:stretch>
              <a:fillRect/>
            </a:stretch>
          </a:blipFill>
        </p:spPr>
      </p:sp>
      <p:grpSp>
        <p:nvGrpSpPr>
          <p:cNvPr id="11" name="Group 7"/>
          <p:cNvGrpSpPr/>
          <p:nvPr/>
        </p:nvGrpSpPr>
        <p:grpSpPr>
          <a:xfrm rot="-10800000">
            <a:off x="0" y="10003155"/>
            <a:ext cx="18397855" cy="313690"/>
            <a:chOff x="0" y="0"/>
            <a:chExt cx="4845557" cy="377001"/>
          </a:xfrm>
        </p:grpSpPr>
        <p:sp>
          <p:nvSpPr>
            <p:cNvPr id="12" name="Freeform 8"/>
            <p:cNvSpPr/>
            <p:nvPr/>
          </p:nvSpPr>
          <p:spPr>
            <a:xfrm>
              <a:off x="0" y="0"/>
              <a:ext cx="4845557" cy="377001"/>
            </a:xfrm>
            <a:custGeom>
              <a:avLst/>
              <a:gdLst/>
              <a:ahLst/>
              <a:cxnLst/>
              <a:rect l="l" t="t" r="r" b="b"/>
              <a:pathLst>
                <a:path w="4845557" h="377001">
                  <a:moveTo>
                    <a:pt x="0" y="0"/>
                  </a:moveTo>
                  <a:lnTo>
                    <a:pt x="4845557" y="0"/>
                  </a:lnTo>
                  <a:lnTo>
                    <a:pt x="4845557" y="377001"/>
                  </a:lnTo>
                  <a:lnTo>
                    <a:pt x="0" y="377001"/>
                  </a:lnTo>
                  <a:close/>
                </a:path>
              </a:pathLst>
            </a:custGeom>
            <a:gradFill rotWithShape="1">
              <a:gsLst>
                <a:gs pos="0">
                  <a:srgbClr val="AD2121">
                    <a:alpha val="57000"/>
                  </a:srgbClr>
                </a:gs>
                <a:gs pos="100000">
                  <a:srgbClr val="B02025">
                    <a:alpha val="100000"/>
                  </a:srgbClr>
                </a:gs>
              </a:gsLst>
              <a:lin ang="0"/>
            </a:gradFill>
          </p:spPr>
        </p:sp>
        <p:sp>
          <p:nvSpPr>
            <p:cNvPr id="13" name="TextBox 9"/>
            <p:cNvSpPr txBox="1"/>
            <p:nvPr/>
          </p:nvSpPr>
          <p:spPr>
            <a:xfrm>
              <a:off x="0" y="-38100"/>
              <a:ext cx="4845557" cy="415101"/>
            </a:xfrm>
            <a:prstGeom prst="rect">
              <a:avLst/>
            </a:prstGeom>
          </p:spPr>
          <p:txBody>
            <a:bodyPr lIns="50800" tIns="50800" rIns="50800" bIns="50800" rtlCol="0" anchor="ctr"/>
            <a:lstStyle/>
            <a:p>
              <a:pPr algn="ctr">
                <a:lnSpc>
                  <a:spcPts val="2660"/>
                </a:lnSpc>
                <a:spcBef>
                  <a:spcPct val="0"/>
                </a:spcBef>
              </a:pPr>
              <a:endParaRPr>
                <a:solidFill>
                  <a:prstClr val="black"/>
                </a:solidFill>
                <a:latin typeface="Calibri" panose="020F0502020204030204"/>
              </a:endParaRPr>
            </a:p>
          </p:txBody>
        </p:sp>
      </p:grpSp>
      <p:sp>
        <p:nvSpPr>
          <p:cNvPr id="2" name="图形"/>
          <p:cNvSpPr/>
          <p:nvPr/>
        </p:nvSpPr>
        <p:spPr>
          <a:xfrm>
            <a:off x="1523999" y="7200900"/>
            <a:ext cx="344805" cy="344805"/>
          </a:xfrm>
          <a:prstGeom prst="ellipse">
            <a:avLst/>
          </a:prstGeom>
          <a:solidFill>
            <a:srgbClr val="8A000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latin typeface="Arial" panose="020B0604020202090204"/>
              <a:ea typeface="阿里巴巴普惠体 Medium"/>
              <a:cs typeface="阿里巴巴普惠体 Medium"/>
              <a:sym typeface="Arial" panose="020B0604020202090204"/>
            </a:endParaRPr>
          </a:p>
        </p:txBody>
      </p:sp>
      <p:sp>
        <p:nvSpPr>
          <p:cNvPr id="3" name="图形"/>
          <p:cNvSpPr txBox="1"/>
          <p:nvPr>
            <p:custDataLst>
              <p:tags r:id="rId7"/>
            </p:custDataLst>
          </p:nvPr>
        </p:nvSpPr>
        <p:spPr>
          <a:xfrm>
            <a:off x="2001203" y="7200900"/>
            <a:ext cx="3641408" cy="861695"/>
          </a:xfrm>
          <a:prstGeom prst="rect">
            <a:avLst/>
          </a:prstGeom>
          <a:noFill/>
        </p:spPr>
        <p:txBody>
          <a:bodyPr wrap="square" lIns="0" tIns="0" rIns="0" bIns="0" rtlCol="0">
            <a:spAutoFit/>
          </a:bodyPr>
          <a:lstStyle/>
          <a:p>
            <a:r>
              <a:rPr lang="zh-CN" altLang="en-US"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文化教育与思想启蒙结合</a:t>
            </a:r>
          </a:p>
        </p:txBody>
      </p:sp>
      <p:cxnSp>
        <p:nvCxnSpPr>
          <p:cNvPr id="4" name="图形"/>
          <p:cNvCxnSpPr/>
          <p:nvPr>
            <p:custDataLst>
              <p:tags r:id="rId8"/>
            </p:custDataLst>
          </p:nvPr>
        </p:nvCxnSpPr>
        <p:spPr>
          <a:xfrm flipH="1">
            <a:off x="1247475" y="7067551"/>
            <a:ext cx="9472261" cy="83819"/>
          </a:xfrm>
          <a:prstGeom prst="line">
            <a:avLst/>
          </a:prstGeom>
          <a:ln w="127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8" name="图形"/>
          <p:cNvSpPr/>
          <p:nvPr/>
        </p:nvSpPr>
        <p:spPr>
          <a:xfrm>
            <a:off x="6108215" y="7227213"/>
            <a:ext cx="344805" cy="344805"/>
          </a:xfrm>
          <a:prstGeom prst="ellipse">
            <a:avLst/>
          </a:prstGeom>
          <a:solidFill>
            <a:srgbClr val="8A000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latin typeface="Arial" panose="020B0604020202090204"/>
              <a:ea typeface="阿里巴巴普惠体 Medium"/>
              <a:cs typeface="阿里巴巴普惠体 Medium"/>
              <a:sym typeface="Arial" panose="020B0604020202090204"/>
            </a:endParaRPr>
          </a:p>
        </p:txBody>
      </p:sp>
      <p:sp>
        <p:nvSpPr>
          <p:cNvPr id="19" name="图形"/>
          <p:cNvSpPr txBox="1"/>
          <p:nvPr>
            <p:custDataLst>
              <p:tags r:id="rId9"/>
            </p:custDataLst>
          </p:nvPr>
        </p:nvSpPr>
        <p:spPr>
          <a:xfrm>
            <a:off x="6585419" y="7227213"/>
            <a:ext cx="3641408" cy="861695"/>
          </a:xfrm>
          <a:prstGeom prst="rect">
            <a:avLst/>
          </a:prstGeom>
          <a:noFill/>
        </p:spPr>
        <p:txBody>
          <a:bodyPr wrap="square" lIns="0" tIns="0" rIns="0" bIns="0" rtlCol="0">
            <a:spAutoFit/>
          </a:bodyPr>
          <a:lstStyle/>
          <a:p>
            <a:r>
              <a:rPr lang="zh-CN" altLang="en-US"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干部示范：从</a:t>
            </a:r>
            <a:r>
              <a:rPr lang="en-US" altLang="zh-CN"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a:t>
            </a:r>
            <a:r>
              <a:rPr lang="zh-CN" altLang="en-US"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外来者</a:t>
            </a:r>
            <a:r>
              <a:rPr lang="en-US" altLang="zh-CN"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a:t>
            </a:r>
            <a:r>
              <a:rPr lang="zh-CN" altLang="en-US"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到</a:t>
            </a:r>
            <a:r>
              <a:rPr lang="en-US" altLang="zh-CN"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a:t>
            </a:r>
            <a:r>
              <a:rPr lang="zh-CN" altLang="en-US"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自家人</a:t>
            </a:r>
            <a:r>
              <a:rPr lang="en-US" altLang="zh-CN" sz="2800" dirty="0">
                <a:solidFill>
                  <a:schemeClr val="tx1">
                    <a:lumMod val="75000"/>
                    <a:lumOff val="25000"/>
                  </a:schemeClr>
                </a:solidFill>
                <a:latin typeface="汉仪中秀体简" panose="00020600040101010101" pitchFamily="18" charset="-122"/>
                <a:ea typeface="汉仪中秀体简" panose="00020600040101010101" pitchFamily="18" charset="-122"/>
                <a:cs typeface="阿里巴巴普惠体 Medium"/>
                <a:sym typeface="Arial" panose="020B0604020202090204"/>
              </a:rPr>
              <a:t>”</a:t>
            </a:r>
          </a:p>
        </p:txBody>
      </p:sp>
      <p:sp>
        <p:nvSpPr>
          <p:cNvPr id="14" name="图形"/>
          <p:cNvSpPr txBox="1"/>
          <p:nvPr/>
        </p:nvSpPr>
        <p:spPr>
          <a:xfrm>
            <a:off x="1622710" y="7775497"/>
            <a:ext cx="4019901" cy="1613070"/>
          </a:xfrm>
          <a:prstGeom prst="rect">
            <a:avLst/>
          </a:prstGeom>
          <a:noFill/>
        </p:spPr>
        <p:txBody>
          <a:bodyPr wrap="square" lIns="0" tIns="0" rIns="0" bIns="0" rtlCol="0">
            <a:spAutoFit/>
          </a:bodyPr>
          <a:lstStyle/>
          <a:p>
            <a:pPr>
              <a:lnSpc>
                <a:spcPct val="150000"/>
              </a:lnSpc>
            </a:pP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  据统计，</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1934 </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年中央苏区学龄儿童入学率达 </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60%</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，文盲率从 </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80% </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降至 </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30%</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a:t>
            </a:r>
            <a:endPar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a:p>
            <a:pPr>
              <a:lnSpc>
                <a:spcPct val="150000"/>
              </a:lnSpc>
            </a:pP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  福建上杭县农民通过识字，逐渐理解 “苏维埃”“红军” 的含义。</a:t>
            </a:r>
            <a:endPar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endParaRPr>
          </a:p>
        </p:txBody>
      </p:sp>
      <p:sp>
        <p:nvSpPr>
          <p:cNvPr id="16" name="图形"/>
          <p:cNvSpPr txBox="1"/>
          <p:nvPr/>
        </p:nvSpPr>
        <p:spPr>
          <a:xfrm>
            <a:off x="6070600" y="8191422"/>
            <a:ext cx="4019901" cy="1246505"/>
          </a:xfrm>
          <a:prstGeom prst="rect">
            <a:avLst/>
          </a:prstGeom>
          <a:noFill/>
        </p:spPr>
        <p:txBody>
          <a:bodyPr wrap="square" lIns="0" tIns="0" rIns="0" bIns="0" rtlCol="0">
            <a:spAutoFit/>
          </a:bodyPr>
          <a:lstStyle/>
          <a:p>
            <a:pPr>
              <a:lnSpc>
                <a:spcPct val="150000"/>
              </a:lnSpc>
            </a:pP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  毛泽东在宁冈调查时，与农民张浩然同吃红薯粥，住稻草铺，历时</a:t>
            </a:r>
            <a:r>
              <a:rPr lang="en-US" altLang="zh-CN"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 32 </a:t>
            </a:r>
            <a:r>
              <a:rPr lang="zh-CN" altLang="en-US" dirty="0">
                <a:solidFill>
                  <a:schemeClr val="tx1">
                    <a:lumMod val="65000"/>
                    <a:lumOff val="35000"/>
                  </a:schemeClr>
                </a:solidFill>
                <a:latin typeface="汉仪润圆-45简" panose="00020600040101010101" charset="-122"/>
                <a:ea typeface="汉仪润圆-45简" panose="00020600040101010101" charset="-122"/>
                <a:cs typeface="阿里巴巴普惠体 Medium"/>
                <a:sym typeface="Arial" panose="020B0604020202090204"/>
              </a:rPr>
              <a:t>天完成《宁冈调查》。</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35" grpId="0"/>
      <p:bldP spid="35" grpId="1"/>
      <p:bldP spid="14" grpId="0"/>
      <p:bldP spid="14" grpId="1"/>
      <p:bldP spid="16" grpId="0"/>
      <p:bldP spid="1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7099" y="2983004"/>
            <a:ext cx="16212201" cy="2706203"/>
            <a:chOff x="0" y="0"/>
            <a:chExt cx="21616268" cy="3608271"/>
          </a:xfrm>
        </p:grpSpPr>
        <p:sp>
          <p:nvSpPr>
            <p:cNvPr id="3" name="Freeform 3"/>
            <p:cNvSpPr/>
            <p:nvPr/>
          </p:nvSpPr>
          <p:spPr>
            <a:xfrm>
              <a:off x="0" y="0"/>
              <a:ext cx="21616231" cy="3608262"/>
            </a:xfrm>
            <a:custGeom>
              <a:avLst/>
              <a:gdLst/>
              <a:ahLst/>
              <a:cxnLst/>
              <a:rect l="l" t="t" r="r" b="b"/>
              <a:pathLst>
                <a:path w="21616231" h="3608262">
                  <a:moveTo>
                    <a:pt x="56235" y="0"/>
                  </a:moveTo>
                  <a:lnTo>
                    <a:pt x="21559997" y="0"/>
                  </a:lnTo>
                  <a:cubicBezTo>
                    <a:pt x="21591054" y="0"/>
                    <a:pt x="21616231" y="25177"/>
                    <a:pt x="21616231" y="56235"/>
                  </a:cubicBezTo>
                  <a:lnTo>
                    <a:pt x="21616231" y="3552027"/>
                  </a:lnTo>
                  <a:cubicBezTo>
                    <a:pt x="21616231" y="3583085"/>
                    <a:pt x="21591054" y="3608262"/>
                    <a:pt x="21559997" y="3608262"/>
                  </a:cubicBezTo>
                  <a:lnTo>
                    <a:pt x="56235" y="3608262"/>
                  </a:lnTo>
                  <a:cubicBezTo>
                    <a:pt x="25177" y="3608262"/>
                    <a:pt x="0" y="3583085"/>
                    <a:pt x="0" y="3552027"/>
                  </a:cubicBezTo>
                  <a:lnTo>
                    <a:pt x="0" y="56235"/>
                  </a:lnTo>
                  <a:cubicBezTo>
                    <a:pt x="0" y="25177"/>
                    <a:pt x="25177" y="0"/>
                    <a:pt x="56235" y="0"/>
                  </a:cubicBezTo>
                  <a:close/>
                </a:path>
              </a:pathLst>
            </a:custGeom>
            <a:blipFill>
              <a:blip r:embed="rId2"/>
              <a:stretch>
                <a:fillRect t="-514598" b="-285652"/>
              </a:stretch>
            </a:blipFill>
          </p:spPr>
        </p:sp>
      </p:grpSp>
      <p:grpSp>
        <p:nvGrpSpPr>
          <p:cNvPr id="4" name="Group 4"/>
          <p:cNvGrpSpPr/>
          <p:nvPr/>
        </p:nvGrpSpPr>
        <p:grpSpPr>
          <a:xfrm>
            <a:off x="1674113" y="3882540"/>
            <a:ext cx="14939773" cy="5871752"/>
            <a:chOff x="0" y="0"/>
            <a:chExt cx="3934755" cy="1303899"/>
          </a:xfrm>
        </p:grpSpPr>
        <p:sp>
          <p:nvSpPr>
            <p:cNvPr id="5" name="Freeform 5"/>
            <p:cNvSpPr/>
            <p:nvPr/>
          </p:nvSpPr>
          <p:spPr>
            <a:xfrm>
              <a:off x="0" y="0"/>
              <a:ext cx="3934755" cy="1303899"/>
            </a:xfrm>
            <a:custGeom>
              <a:avLst/>
              <a:gdLst/>
              <a:ahLst/>
              <a:cxnLst/>
              <a:rect l="l" t="t" r="r" b="b"/>
              <a:pathLst>
                <a:path w="3934755" h="1303899">
                  <a:moveTo>
                    <a:pt x="6737" y="0"/>
                  </a:moveTo>
                  <a:lnTo>
                    <a:pt x="3928018" y="0"/>
                  </a:lnTo>
                  <a:cubicBezTo>
                    <a:pt x="3929805" y="0"/>
                    <a:pt x="3931519" y="710"/>
                    <a:pt x="3932782" y="1973"/>
                  </a:cubicBezTo>
                  <a:cubicBezTo>
                    <a:pt x="3934046" y="3237"/>
                    <a:pt x="3934755" y="4950"/>
                    <a:pt x="3934755" y="6737"/>
                  </a:cubicBezTo>
                  <a:lnTo>
                    <a:pt x="3934755" y="1297163"/>
                  </a:lnTo>
                  <a:cubicBezTo>
                    <a:pt x="3934755" y="1300883"/>
                    <a:pt x="3931739" y="1303899"/>
                    <a:pt x="3928018" y="1303899"/>
                  </a:cubicBezTo>
                  <a:lnTo>
                    <a:pt x="6737" y="1303899"/>
                  </a:lnTo>
                  <a:cubicBezTo>
                    <a:pt x="3016" y="1303899"/>
                    <a:pt x="0" y="1300883"/>
                    <a:pt x="0" y="1297163"/>
                  </a:cubicBezTo>
                  <a:lnTo>
                    <a:pt x="0" y="6737"/>
                  </a:lnTo>
                  <a:cubicBezTo>
                    <a:pt x="0" y="3016"/>
                    <a:pt x="3016" y="0"/>
                    <a:pt x="6737" y="0"/>
                  </a:cubicBezTo>
                  <a:close/>
                </a:path>
              </a:pathLst>
            </a:custGeom>
            <a:solidFill>
              <a:srgbClr val="FFFFFF"/>
            </a:solidFill>
            <a:ln w="9525" cap="sq">
              <a:solidFill>
                <a:srgbClr val="702D22"/>
              </a:solidFill>
              <a:prstDash val="solid"/>
              <a:miter/>
            </a:ln>
          </p:spPr>
        </p:sp>
        <p:sp>
          <p:nvSpPr>
            <p:cNvPr id="6" name="TextBox 6"/>
            <p:cNvSpPr txBox="1"/>
            <p:nvPr/>
          </p:nvSpPr>
          <p:spPr>
            <a:xfrm>
              <a:off x="0" y="-38100"/>
              <a:ext cx="3934755" cy="1341999"/>
            </a:xfrm>
            <a:prstGeom prst="rect">
              <a:avLst/>
            </a:prstGeom>
          </p:spPr>
          <p:txBody>
            <a:bodyPr lIns="50800" tIns="50800" rIns="50800" bIns="50800" rtlCol="0" anchor="ctr"/>
            <a:lstStyle/>
            <a:p>
              <a:pPr marL="0" lvl="0" indent="0" algn="ctr">
                <a:lnSpc>
                  <a:spcPts val="2660"/>
                </a:lnSpc>
                <a:spcBef>
                  <a:spcPct val="0"/>
                </a:spcBef>
              </a:pPr>
              <a:endParaRPr/>
            </a:p>
          </p:txBody>
        </p:sp>
      </p:grpSp>
      <p:grpSp>
        <p:nvGrpSpPr>
          <p:cNvPr id="7" name="Group 7"/>
          <p:cNvGrpSpPr/>
          <p:nvPr/>
        </p:nvGrpSpPr>
        <p:grpSpPr>
          <a:xfrm rot="-10800000">
            <a:off x="-167005" y="10002520"/>
            <a:ext cx="18564860" cy="349885"/>
            <a:chOff x="0" y="0"/>
            <a:chExt cx="4889562" cy="70851"/>
          </a:xfrm>
        </p:grpSpPr>
        <p:sp>
          <p:nvSpPr>
            <p:cNvPr id="8" name="Freeform 8"/>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3"/>
            <a:stretch>
              <a:fillRect/>
            </a:stretch>
          </a:blipFill>
        </p:spPr>
      </p:sp>
      <p:sp>
        <p:nvSpPr>
          <p:cNvPr id="11" name="TextBox 11"/>
          <p:cNvSpPr txBox="1"/>
          <p:nvPr/>
        </p:nvSpPr>
        <p:spPr>
          <a:xfrm>
            <a:off x="1205836" y="557649"/>
            <a:ext cx="10223361" cy="2000163"/>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预期成效：</a:t>
            </a:r>
            <a:endParaRPr lang="en-US" altLang="zh-CN"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endParaRPr>
          </a:p>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塑造 “新农民” 与 “新社会”</a:t>
            </a:r>
          </a:p>
        </p:txBody>
      </p:sp>
      <p:sp>
        <p:nvSpPr>
          <p:cNvPr id="20" name="AutoShape 20"/>
          <p:cNvSpPr/>
          <p:nvPr/>
        </p:nvSpPr>
        <p:spPr>
          <a:xfrm>
            <a:off x="11429999" y="1504950"/>
            <a:ext cx="2666651" cy="0"/>
          </a:xfrm>
          <a:prstGeom prst="line">
            <a:avLst/>
          </a:prstGeom>
          <a:ln w="38100" cap="flat">
            <a:solidFill>
              <a:srgbClr val="B01F24">
                <a:alpha val="62745"/>
              </a:srgbClr>
            </a:solidFill>
            <a:prstDash val="solid"/>
            <a:headEnd type="oval" w="lg" len="lg"/>
            <a:tailEnd type="none" w="sm" len="sm"/>
          </a:ln>
        </p:spPr>
      </p:sp>
      <p:sp>
        <p:nvSpPr>
          <p:cNvPr id="12" name="矩形: 圆角 11"/>
          <p:cNvSpPr/>
          <p:nvPr/>
        </p:nvSpPr>
        <p:spPr>
          <a:xfrm>
            <a:off x="4495800" y="6114392"/>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200" b="1" kern="100" dirty="0">
                <a:effectLst/>
                <a:ea typeface="等线" panose="02010600030101010101" pitchFamily="2" charset="-122"/>
                <a:cs typeface="Times New Roman" panose="02020503050405090304" pitchFamily="18" charset="0"/>
              </a:rPr>
              <a:t>政治觉醒</a:t>
            </a:r>
            <a:endParaRPr lang="zh-CN" altLang="en-US" sz="3200" dirty="0"/>
          </a:p>
        </p:txBody>
      </p:sp>
      <p:sp>
        <p:nvSpPr>
          <p:cNvPr id="17" name="矩形: 圆角 16"/>
          <p:cNvSpPr/>
          <p:nvPr/>
        </p:nvSpPr>
        <p:spPr>
          <a:xfrm>
            <a:off x="6858000" y="7420749"/>
            <a:ext cx="3720193"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200" b="1" kern="100" dirty="0">
                <a:ea typeface="等线" panose="02010600030101010101" pitchFamily="2" charset="-122"/>
                <a:cs typeface="Times New Roman" panose="02020503050405090304" pitchFamily="18" charset="0"/>
              </a:rPr>
              <a:t>文化转型</a:t>
            </a:r>
          </a:p>
        </p:txBody>
      </p:sp>
      <p:sp>
        <p:nvSpPr>
          <p:cNvPr id="40" name="矩形: 圆角 39"/>
          <p:cNvSpPr/>
          <p:nvPr/>
        </p:nvSpPr>
        <p:spPr>
          <a:xfrm>
            <a:off x="9446339" y="6114392"/>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200" b="1" kern="100" dirty="0">
                <a:effectLst/>
                <a:ea typeface="等线" panose="02010600030101010101" pitchFamily="2" charset="-122"/>
                <a:cs typeface="Times New Roman" panose="02020503050405090304" pitchFamily="18" charset="0"/>
              </a:rPr>
              <a:t>社会变革</a:t>
            </a:r>
            <a:endParaRPr lang="zh-CN" altLang="en-US" sz="3200"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2"/>
          <p:cNvSpPr/>
          <p:nvPr/>
        </p:nvSpPr>
        <p:spPr>
          <a:xfrm flipH="1">
            <a:off x="8117671" y="2594296"/>
            <a:ext cx="19050" cy="6927045"/>
          </a:xfrm>
          <a:prstGeom prst="line">
            <a:avLst/>
          </a:prstGeom>
          <a:ln w="38100" cap="flat">
            <a:solidFill>
              <a:srgbClr val="B01F24"/>
            </a:solidFill>
            <a:prstDash val="solid"/>
            <a:headEnd type="none" w="sm" len="sm"/>
            <a:tailEnd type="none" w="sm" len="sm"/>
          </a:ln>
        </p:spPr>
      </p:sp>
      <p:sp>
        <p:nvSpPr>
          <p:cNvPr id="23" name="AutoShape 23"/>
          <p:cNvSpPr/>
          <p:nvPr/>
        </p:nvSpPr>
        <p:spPr>
          <a:xfrm>
            <a:off x="10820400" y="1504950"/>
            <a:ext cx="3276250" cy="0"/>
          </a:xfrm>
          <a:prstGeom prst="line">
            <a:avLst/>
          </a:prstGeom>
          <a:ln w="38100" cap="flat">
            <a:solidFill>
              <a:srgbClr val="B02025">
                <a:alpha val="62745"/>
              </a:srgbClr>
            </a:solidFill>
            <a:prstDash val="solid"/>
            <a:headEnd type="oval" w="lg" len="lg"/>
            <a:tailEnd type="none" w="sm" len="sm"/>
          </a:ln>
        </p:spPr>
      </p:sp>
      <p:sp>
        <p:nvSpPr>
          <p:cNvPr id="27" name="Freeform 27"/>
          <p:cNvSpPr/>
          <p:nvPr/>
        </p:nvSpPr>
        <p:spPr>
          <a:xfrm>
            <a:off x="1451274" y="2594296"/>
            <a:ext cx="5140642" cy="6326603"/>
          </a:xfrm>
          <a:custGeom>
            <a:avLst/>
            <a:gdLst/>
            <a:ahLst/>
            <a:cxnLst/>
            <a:rect l="l" t="t" r="r" b="b"/>
            <a:pathLst>
              <a:path w="5140642" h="6326603">
                <a:moveTo>
                  <a:pt x="0" y="0"/>
                </a:moveTo>
                <a:lnTo>
                  <a:pt x="5140642" y="0"/>
                </a:lnTo>
                <a:lnTo>
                  <a:pt x="5140642" y="6326604"/>
                </a:lnTo>
                <a:lnTo>
                  <a:pt x="0" y="6326604"/>
                </a:lnTo>
                <a:lnTo>
                  <a:pt x="0" y="0"/>
                </a:lnTo>
                <a:close/>
              </a:path>
            </a:pathLst>
          </a:custGeom>
          <a:blipFill>
            <a:blip r:embed="rId3"/>
            <a:stretch>
              <a:fillRect t="-5705" b="-16176"/>
            </a:stretch>
          </a:blipFill>
        </p:spPr>
      </p:sp>
      <p:sp>
        <p:nvSpPr>
          <p:cNvPr id="32" name="TextBox 32"/>
          <p:cNvSpPr txBox="1"/>
          <p:nvPr/>
        </p:nvSpPr>
        <p:spPr>
          <a:xfrm>
            <a:off x="1295400" y="395056"/>
            <a:ext cx="9944100" cy="2000163"/>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历史启示：</a:t>
            </a:r>
            <a:endParaRPr lang="en-US" altLang="zh-CN"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endParaRPr>
          </a:p>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思想工作的 “人民性” 本质</a:t>
            </a:r>
          </a:p>
        </p:txBody>
      </p:sp>
      <p:sp>
        <p:nvSpPr>
          <p:cNvPr id="33" name="Freeform 33"/>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4"/>
            <a:stretch>
              <a:fillRect/>
            </a:stretch>
          </a:blipFill>
        </p:spPr>
      </p:sp>
      <p:grpSp>
        <p:nvGrpSpPr>
          <p:cNvPr id="36" name="Group 7"/>
          <p:cNvGrpSpPr/>
          <p:nvPr/>
        </p:nvGrpSpPr>
        <p:grpSpPr>
          <a:xfrm rot="-10800000">
            <a:off x="-167005" y="10002520"/>
            <a:ext cx="18564860" cy="370205"/>
            <a:chOff x="0" y="0"/>
            <a:chExt cx="4889562" cy="70851"/>
          </a:xfrm>
        </p:grpSpPr>
        <p:sp>
          <p:nvSpPr>
            <p:cNvPr id="37" name="Freeform 8"/>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38" name="TextBox 9"/>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7" name="文本框 6"/>
          <p:cNvSpPr txBox="1"/>
          <p:nvPr/>
        </p:nvSpPr>
        <p:spPr>
          <a:xfrm>
            <a:off x="8839200" y="4547228"/>
            <a:ext cx="8171276" cy="1330621"/>
          </a:xfrm>
          <a:prstGeom prst="rect">
            <a:avLst/>
          </a:prstGeom>
          <a:noFill/>
        </p:spPr>
        <p:txBody>
          <a:bodyPr wrap="square" lIns="0" tIns="0" rIns="0" bIns="0" rtlCol="0">
            <a:spAutoFit/>
          </a:bodyPr>
          <a:lstStyle/>
          <a:p>
            <a:pPr algn="ctr">
              <a:lnSpc>
                <a:spcPct val="150000"/>
              </a:lnSpc>
            </a:pPr>
            <a:r>
              <a:rPr lang="zh-CN" altLang="en-US" sz="2000" noProof="0" dirty="0">
                <a:ln>
                  <a:noFill/>
                </a:ln>
                <a:solidFill>
                  <a:srgbClr val="5E2325"/>
                </a:solidFill>
                <a:effectLst/>
                <a:uLnTx/>
                <a:uFillTx/>
                <a:latin typeface="思源黑体 Normal" panose="020B0400000000000000" charset="-122"/>
                <a:ea typeface="思源黑体 Normal" panose="020B0400000000000000" charset="-122"/>
                <a:cs typeface="+mn-ea"/>
                <a:sym typeface="+mn-lt"/>
              </a:rPr>
              <a:t>正如毛泽东在</a:t>
            </a:r>
            <a:r>
              <a:rPr lang="en-US" altLang="zh-CN" sz="2000" noProof="0" dirty="0">
                <a:ln>
                  <a:noFill/>
                </a:ln>
                <a:solidFill>
                  <a:srgbClr val="5E2325"/>
                </a:solidFill>
                <a:effectLst/>
                <a:uLnTx/>
                <a:uFillTx/>
                <a:latin typeface="思源黑体 Normal" panose="020B0400000000000000" charset="-122"/>
                <a:ea typeface="思源黑体 Normal" panose="020B0400000000000000" charset="-122"/>
                <a:cs typeface="+mn-ea"/>
                <a:sym typeface="+mn-lt"/>
              </a:rPr>
              <a:t>《</a:t>
            </a:r>
            <a:r>
              <a:rPr lang="zh-CN" altLang="en-US" sz="2000" noProof="0" dirty="0">
                <a:ln>
                  <a:noFill/>
                </a:ln>
                <a:solidFill>
                  <a:srgbClr val="5E2325"/>
                </a:solidFill>
                <a:effectLst/>
                <a:uLnTx/>
                <a:uFillTx/>
                <a:latin typeface="思源黑体 Normal" panose="020B0400000000000000" charset="-122"/>
                <a:ea typeface="思源黑体 Normal" panose="020B0400000000000000" charset="-122"/>
                <a:cs typeface="+mn-ea"/>
                <a:sym typeface="+mn-lt"/>
              </a:rPr>
              <a:t>湖南农民运动考察报告</a:t>
            </a:r>
            <a:r>
              <a:rPr lang="en-US" altLang="zh-CN" sz="2000" noProof="0" dirty="0">
                <a:ln>
                  <a:noFill/>
                </a:ln>
                <a:solidFill>
                  <a:srgbClr val="5E2325"/>
                </a:solidFill>
                <a:effectLst/>
                <a:uLnTx/>
                <a:uFillTx/>
                <a:latin typeface="思源黑体 Normal" panose="020B0400000000000000" charset="-122"/>
                <a:ea typeface="思源黑体 Normal" panose="020B0400000000000000" charset="-122"/>
                <a:cs typeface="+mn-ea"/>
                <a:sym typeface="+mn-lt"/>
              </a:rPr>
              <a:t>》</a:t>
            </a:r>
            <a:r>
              <a:rPr lang="zh-CN" altLang="en-US" sz="2000" noProof="0" dirty="0">
                <a:ln>
                  <a:noFill/>
                </a:ln>
                <a:solidFill>
                  <a:srgbClr val="5E2325"/>
                </a:solidFill>
                <a:effectLst/>
                <a:uLnTx/>
                <a:uFillTx/>
                <a:latin typeface="思源黑体 Normal" panose="020B0400000000000000" charset="-122"/>
                <a:ea typeface="思源黑体 Normal" panose="020B0400000000000000" charset="-122"/>
                <a:cs typeface="+mn-ea"/>
                <a:sym typeface="+mn-lt"/>
              </a:rPr>
              <a:t>中所预言：“很短的时间内，将有几万万农民从中国中部、南部和北部各省起来，其势如暴风骤雨，迅猛异常，无论什么大的力量都将压抑不住。” </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5">
            <a:alphaModFix amt="80000"/>
            <a:extLst>
              <a:ext uri="{28A0092B-C50C-407E-A947-70E740481C1C}">
                <a14:useLocalDpi xmlns:a14="http://schemas.microsoft.com/office/drawing/2010/main" val="0"/>
              </a:ext>
            </a:extLst>
          </a:blip>
          <a:srcRect l="1589" r="3085" b="7927"/>
          <a:stretch>
            <a:fillRect/>
          </a:stretch>
        </p:blipFill>
        <p:spPr>
          <a:xfrm>
            <a:off x="-1" y="-114300"/>
            <a:ext cx="18288001" cy="10401300"/>
          </a:xfrm>
          <a:prstGeom prst="rect">
            <a:avLst/>
          </a:prstGeom>
        </p:spPr>
      </p:pic>
      <p:sp>
        <p:nvSpPr>
          <p:cNvPr id="5" name="矩形 4"/>
          <p:cNvSpPr/>
          <p:nvPr/>
        </p:nvSpPr>
        <p:spPr>
          <a:xfrm>
            <a:off x="0" y="-41638"/>
            <a:ext cx="18288000" cy="10328638"/>
          </a:xfrm>
          <a:prstGeom prst="rect">
            <a:avLst/>
          </a:prstGeom>
          <a:gradFill flip="none" rotWithShape="1">
            <a:gsLst>
              <a:gs pos="100000">
                <a:srgbClr val="C8534C"/>
              </a:gs>
              <a:gs pos="0">
                <a:srgbClr val="B03238">
                  <a:alpha val="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7259954" y="1368832"/>
            <a:ext cx="8991600" cy="4400500"/>
          </a:xfrm>
          <a:prstGeom prst="rect">
            <a:avLst/>
          </a:prstGeom>
          <a:noFill/>
        </p:spPr>
        <p:txBody>
          <a:bodyPr wrap="square" lIns="0" tIns="0" rIns="0" bIns="0" rtlCol="0">
            <a:spAutoFit/>
          </a:bodyPr>
          <a:lstStyle/>
          <a:p>
            <a:pPr algn="ctr">
              <a:lnSpc>
                <a:spcPct val="150000"/>
              </a:lnSpc>
            </a:pPr>
            <a:r>
              <a:rPr lang="zh-CN" altLang="en-US" sz="104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制定革命纲领与土地法律</a:t>
            </a:r>
          </a:p>
        </p:txBody>
      </p:sp>
      <p:pic>
        <p:nvPicPr>
          <p:cNvPr id="2" name="图片 1"/>
          <p:cNvPicPr>
            <a:picLocks noChangeAspect="1"/>
          </p:cNvPicPr>
          <p:nvPr/>
        </p:nvPicPr>
        <p:blipFill>
          <a:blip r:embed="rId6"/>
          <a:stretch>
            <a:fillRect/>
          </a:stretch>
        </p:blipFill>
        <p:spPr>
          <a:xfrm>
            <a:off x="14955089" y="670878"/>
            <a:ext cx="2621507" cy="725487"/>
          </a:xfrm>
          <a:prstGeom prst="rect">
            <a:avLst/>
          </a:prstGeom>
        </p:spPr>
      </p:pic>
      <p:sp>
        <p:nvSpPr>
          <p:cNvPr id="14" name="图形"/>
          <p:cNvSpPr txBox="1"/>
          <p:nvPr>
            <p:custDataLst>
              <p:tags r:id="rId2"/>
            </p:custDataLst>
          </p:nvPr>
        </p:nvSpPr>
        <p:spPr>
          <a:xfrm>
            <a:off x="1550671" y="1943100"/>
            <a:ext cx="2453641" cy="3931920"/>
          </a:xfrm>
          <a:custGeom>
            <a:avLst/>
            <a:gdLst/>
            <a:ahLst/>
            <a:cxnLst>
              <a:cxn ang="3">
                <a:pos x="hc" y="t"/>
              </a:cxn>
              <a:cxn ang="cd2">
                <a:pos x="l" y="vc"/>
              </a:cxn>
              <a:cxn ang="cd4">
                <a:pos x="hc" y="b"/>
              </a:cxn>
              <a:cxn ang="0">
                <a:pos x="r" y="vc"/>
              </a:cxn>
            </a:cxnLst>
            <a:rect l="l" t="t" r="r" b="b"/>
            <a:pathLst>
              <a:path w="762" h="1221">
                <a:moveTo>
                  <a:pt x="381" y="146"/>
                </a:moveTo>
                <a:cubicBezTo>
                  <a:pt x="341" y="145"/>
                  <a:pt x="305" y="160"/>
                  <a:pt x="274" y="190"/>
                </a:cubicBezTo>
                <a:cubicBezTo>
                  <a:pt x="244" y="220"/>
                  <a:pt x="220" y="269"/>
                  <a:pt x="202" y="337"/>
                </a:cubicBezTo>
                <a:cubicBezTo>
                  <a:pt x="185" y="405"/>
                  <a:pt x="176" y="494"/>
                  <a:pt x="176" y="606"/>
                </a:cubicBezTo>
                <a:cubicBezTo>
                  <a:pt x="176" y="719"/>
                  <a:pt x="185" y="810"/>
                  <a:pt x="202" y="879"/>
                </a:cubicBezTo>
                <a:cubicBezTo>
                  <a:pt x="220" y="948"/>
                  <a:pt x="244" y="998"/>
                  <a:pt x="274" y="1029"/>
                </a:cubicBezTo>
                <a:cubicBezTo>
                  <a:pt x="305" y="1060"/>
                  <a:pt x="341" y="1076"/>
                  <a:pt x="381" y="1075"/>
                </a:cubicBezTo>
                <a:cubicBezTo>
                  <a:pt x="421" y="1076"/>
                  <a:pt x="457" y="1060"/>
                  <a:pt x="488" y="1029"/>
                </a:cubicBezTo>
                <a:cubicBezTo>
                  <a:pt x="518" y="998"/>
                  <a:pt x="542" y="948"/>
                  <a:pt x="560" y="879"/>
                </a:cubicBezTo>
                <a:cubicBezTo>
                  <a:pt x="577" y="810"/>
                  <a:pt x="586" y="719"/>
                  <a:pt x="586" y="606"/>
                </a:cubicBezTo>
                <a:cubicBezTo>
                  <a:pt x="586" y="494"/>
                  <a:pt x="577" y="405"/>
                  <a:pt x="560" y="337"/>
                </a:cubicBezTo>
                <a:cubicBezTo>
                  <a:pt x="542" y="269"/>
                  <a:pt x="518" y="220"/>
                  <a:pt x="488" y="190"/>
                </a:cubicBezTo>
                <a:cubicBezTo>
                  <a:pt x="457" y="160"/>
                  <a:pt x="421" y="145"/>
                  <a:pt x="381" y="146"/>
                </a:cubicBezTo>
                <a:close/>
                <a:moveTo>
                  <a:pt x="381" y="0"/>
                </a:moveTo>
                <a:cubicBezTo>
                  <a:pt x="498" y="0"/>
                  <a:pt x="590" y="50"/>
                  <a:pt x="658" y="151"/>
                </a:cubicBezTo>
                <a:cubicBezTo>
                  <a:pt x="726" y="251"/>
                  <a:pt x="760" y="403"/>
                  <a:pt x="762" y="606"/>
                </a:cubicBezTo>
                <a:cubicBezTo>
                  <a:pt x="760" y="811"/>
                  <a:pt x="726" y="965"/>
                  <a:pt x="658" y="1067"/>
                </a:cubicBezTo>
                <a:cubicBezTo>
                  <a:pt x="590" y="1169"/>
                  <a:pt x="498" y="1221"/>
                  <a:pt x="381" y="1221"/>
                </a:cubicBezTo>
                <a:cubicBezTo>
                  <a:pt x="264" y="1221"/>
                  <a:pt x="172" y="1169"/>
                  <a:pt x="104" y="1067"/>
                </a:cubicBezTo>
                <a:cubicBezTo>
                  <a:pt x="36" y="965"/>
                  <a:pt x="1" y="811"/>
                  <a:pt x="0" y="606"/>
                </a:cubicBezTo>
                <a:cubicBezTo>
                  <a:pt x="1" y="403"/>
                  <a:pt x="36" y="251"/>
                  <a:pt x="104" y="150"/>
                </a:cubicBezTo>
                <a:cubicBezTo>
                  <a:pt x="172" y="50"/>
                  <a:pt x="264" y="0"/>
                  <a:pt x="381" y="0"/>
                </a:cubicBezTo>
                <a:close/>
              </a:path>
            </a:pathLst>
          </a:custGeom>
          <a:gradFill>
            <a:gsLst>
              <a:gs pos="53000">
                <a:schemeClr val="bg1"/>
              </a:gs>
              <a:gs pos="69000">
                <a:schemeClr val="bg1">
                  <a:alpha val="0"/>
                </a:schemeClr>
              </a:gs>
            </a:gsLst>
            <a:lin ang="5400000" scaled="0"/>
          </a:gradFill>
          <a:ln>
            <a:noFill/>
          </a:ln>
          <a:effectLst/>
        </p:spPr>
        <p:txBody>
          <a:bodyPr wrap="square" lIns="0" tIns="0" rIns="0" bIns="0" rtlCol="0">
            <a:noAutofit/>
          </a:bodyPr>
          <a:lstStyle/>
          <a:p>
            <a:pPr marL="0" marR="0" lvl="0" indent="0" algn="ctr" defTabSz="1371600" rtl="0" eaLnBrk="1" fontAlgn="auto" latinLnBrk="0" hangingPunct="1">
              <a:lnSpc>
                <a:spcPct val="100000"/>
              </a:lnSpc>
              <a:spcBef>
                <a:spcPts val="0"/>
              </a:spcBef>
              <a:spcAft>
                <a:spcPts val="0"/>
              </a:spcAft>
              <a:buClrTx/>
              <a:buSzTx/>
              <a:buFontTx/>
              <a:buNone/>
              <a:defRPr/>
            </a:pPr>
            <a:endParaRPr kumimoji="0" lang="en-US" altLang="zh-CN" sz="12000" b="0" i="0" u="none" strike="noStrike" kern="1200" cap="none" spc="0" normalizeH="0" baseline="0" noProof="0">
              <a:ln>
                <a:noFill/>
              </a:ln>
              <a:solidFill>
                <a:srgbClr val="FFFFFF"/>
              </a:solidFill>
              <a:effectLst/>
              <a:uLnTx/>
              <a:uFillTx/>
              <a:latin typeface="字由点字美玲体" panose="00020600040101000101" charset="-122"/>
              <a:ea typeface="字由点字美玲体" panose="00020600040101000101" charset="-122"/>
              <a:cs typeface="阿里巴巴普惠体 Medium"/>
              <a:sym typeface="Arial" panose="020B0604020202090204"/>
            </a:endParaRPr>
          </a:p>
        </p:txBody>
      </p:sp>
      <p:sp>
        <p:nvSpPr>
          <p:cNvPr id="16" name="文本框 15"/>
          <p:cNvSpPr txBox="1"/>
          <p:nvPr/>
        </p:nvSpPr>
        <p:spPr>
          <a:xfrm>
            <a:off x="5025392" y="-952500"/>
            <a:ext cx="1489708" cy="8410316"/>
          </a:xfrm>
          <a:prstGeom prst="rect">
            <a:avLst/>
          </a:prstGeom>
          <a:noFill/>
        </p:spPr>
        <p:txBody>
          <a:bodyPr wrap="square" lIns="0" tIns="0" rIns="0" bIns="0" rtlCol="0">
            <a:spAutoFit/>
          </a:bodyPr>
          <a:lstStyle/>
          <a:p>
            <a:pPr algn="ctr">
              <a:lnSpc>
                <a:spcPct val="150000"/>
              </a:lnSpc>
            </a:pPr>
            <a:r>
              <a:rPr lang="en-US" altLang="zh-CN" sz="41300" noProof="0" dirty="0">
                <a:ln>
                  <a:noFill/>
                </a:ln>
                <a:gradFill flip="none" rotWithShape="1">
                  <a:gsLst>
                    <a:gs pos="0">
                      <a:schemeClr val="accent1">
                        <a:lumMod val="5000"/>
                        <a:lumOff val="95000"/>
                      </a:schemeClr>
                    </a:gs>
                    <a:gs pos="48000">
                      <a:srgbClr val="E9F1FC"/>
                    </a:gs>
                    <a:gs pos="66000">
                      <a:schemeClr val="accent1">
                        <a:lumMod val="30000"/>
                        <a:lumOff val="70000"/>
                        <a:alpha val="0"/>
                      </a:schemeClr>
                    </a:gs>
                  </a:gsLst>
                  <a:lin ang="5400000" scaled="1"/>
                  <a:tileRect/>
                </a:gradFill>
                <a:effectLst/>
                <a:uLnTx/>
                <a:uFillTx/>
                <a:latin typeface="思源黑体 Normal" panose="020B0400000000000000" charset="-122"/>
                <a:ea typeface="思源黑体 Normal" panose="020B0400000000000000" charset="-122"/>
                <a:cs typeface="+mn-ea"/>
                <a:sym typeface="+mn-lt"/>
              </a:rPr>
              <a:t>5</a:t>
            </a:r>
            <a:endParaRPr lang="zh-CN" altLang="en-US" sz="41300" noProof="0" dirty="0">
              <a:ln>
                <a:noFill/>
              </a:ln>
              <a:gradFill flip="none" rotWithShape="1">
                <a:gsLst>
                  <a:gs pos="0">
                    <a:schemeClr val="accent1">
                      <a:lumMod val="5000"/>
                      <a:lumOff val="95000"/>
                    </a:schemeClr>
                  </a:gs>
                  <a:gs pos="48000">
                    <a:srgbClr val="E9F1FC"/>
                  </a:gs>
                  <a:gs pos="66000">
                    <a:schemeClr val="accent1">
                      <a:lumMod val="30000"/>
                      <a:lumOff val="70000"/>
                      <a:alpha val="0"/>
                    </a:schemeClr>
                  </a:gs>
                </a:gsLst>
                <a:lin ang="5400000" scaled="1"/>
                <a:tileRect/>
              </a:gradFill>
              <a:effectLst/>
              <a:uLnTx/>
              <a:uFillTx/>
              <a:latin typeface="思源黑体 Normal" panose="020B0400000000000000" charset="-122"/>
              <a:ea typeface="思源黑体 Normal" panose="020B0400000000000000" charset="-122"/>
              <a:cs typeface="+mn-ea"/>
              <a:sym typeface="+mn-lt"/>
            </a:endParaRPr>
          </a:p>
        </p:txBody>
      </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F6BFC-57F5-94FF-9C12-9DCB48F66C6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960022C-AFFA-4650-FA6D-AE6F8A3A3FF5}"/>
              </a:ext>
            </a:extLst>
          </p:cNvPr>
          <p:cNvGrpSpPr/>
          <p:nvPr/>
        </p:nvGrpSpPr>
        <p:grpSpPr>
          <a:xfrm>
            <a:off x="1047099" y="2983004"/>
            <a:ext cx="16212201" cy="2706203"/>
            <a:chOff x="0" y="0"/>
            <a:chExt cx="21616268" cy="3608271"/>
          </a:xfrm>
        </p:grpSpPr>
        <p:sp>
          <p:nvSpPr>
            <p:cNvPr id="3" name="Freeform 3">
              <a:extLst>
                <a:ext uri="{FF2B5EF4-FFF2-40B4-BE49-F238E27FC236}">
                  <a16:creationId xmlns:a16="http://schemas.microsoft.com/office/drawing/2014/main" id="{84A13E66-2238-8E52-3692-604A049E89C3}"/>
                </a:ext>
              </a:extLst>
            </p:cNvPr>
            <p:cNvSpPr/>
            <p:nvPr/>
          </p:nvSpPr>
          <p:spPr>
            <a:xfrm>
              <a:off x="0" y="0"/>
              <a:ext cx="21616231" cy="3608262"/>
            </a:xfrm>
            <a:custGeom>
              <a:avLst/>
              <a:gdLst/>
              <a:ahLst/>
              <a:cxnLst/>
              <a:rect l="l" t="t" r="r" b="b"/>
              <a:pathLst>
                <a:path w="21616231" h="3608262">
                  <a:moveTo>
                    <a:pt x="56235" y="0"/>
                  </a:moveTo>
                  <a:lnTo>
                    <a:pt x="21559997" y="0"/>
                  </a:lnTo>
                  <a:cubicBezTo>
                    <a:pt x="21591054" y="0"/>
                    <a:pt x="21616231" y="25177"/>
                    <a:pt x="21616231" y="56235"/>
                  </a:cubicBezTo>
                  <a:lnTo>
                    <a:pt x="21616231" y="3552027"/>
                  </a:lnTo>
                  <a:cubicBezTo>
                    <a:pt x="21616231" y="3583085"/>
                    <a:pt x="21591054" y="3608262"/>
                    <a:pt x="21559997" y="3608262"/>
                  </a:cubicBezTo>
                  <a:lnTo>
                    <a:pt x="56235" y="3608262"/>
                  </a:lnTo>
                  <a:cubicBezTo>
                    <a:pt x="25177" y="3608262"/>
                    <a:pt x="0" y="3583085"/>
                    <a:pt x="0" y="3552027"/>
                  </a:cubicBezTo>
                  <a:lnTo>
                    <a:pt x="0" y="56235"/>
                  </a:lnTo>
                  <a:cubicBezTo>
                    <a:pt x="0" y="25177"/>
                    <a:pt x="25177" y="0"/>
                    <a:pt x="56235" y="0"/>
                  </a:cubicBezTo>
                  <a:close/>
                </a:path>
              </a:pathLst>
            </a:custGeom>
            <a:blipFill>
              <a:blip r:embed="rId4"/>
              <a:stretch>
                <a:fillRect t="-514598" b="-285652"/>
              </a:stretch>
            </a:blipFill>
          </p:spPr>
        </p:sp>
      </p:grpSp>
      <p:sp>
        <p:nvSpPr>
          <p:cNvPr id="13" name="矩形 12">
            <a:extLst>
              <a:ext uri="{FF2B5EF4-FFF2-40B4-BE49-F238E27FC236}">
                <a16:creationId xmlns:a16="http://schemas.microsoft.com/office/drawing/2014/main" id="{FDCD179D-75BC-5FFB-BDA8-009BA27A32AA}"/>
              </a:ext>
            </a:extLst>
          </p:cNvPr>
          <p:cNvSpPr/>
          <p:nvPr/>
        </p:nvSpPr>
        <p:spPr>
          <a:xfrm>
            <a:off x="1047099" y="2955988"/>
            <a:ext cx="16250301" cy="2715213"/>
          </a:xfrm>
          <a:prstGeom prst="rect">
            <a:avLst/>
          </a:prstGeom>
          <a:gradFill>
            <a:gsLst>
              <a:gs pos="0">
                <a:srgbClr val="963B13">
                  <a:alpha val="0"/>
                </a:srgbClr>
              </a:gs>
              <a:gs pos="100000">
                <a:srgbClr val="B01F24">
                  <a:alpha val="64000"/>
                </a:srgbClr>
              </a:gs>
            </a:gsLst>
            <a:lin ang="162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4">
            <a:extLst>
              <a:ext uri="{FF2B5EF4-FFF2-40B4-BE49-F238E27FC236}">
                <a16:creationId xmlns:a16="http://schemas.microsoft.com/office/drawing/2014/main" id="{720C7B1B-8F4D-E439-5552-E5AE78C71EA6}"/>
              </a:ext>
            </a:extLst>
          </p:cNvPr>
          <p:cNvGrpSpPr/>
          <p:nvPr/>
        </p:nvGrpSpPr>
        <p:grpSpPr>
          <a:xfrm>
            <a:off x="1674113" y="3882540"/>
            <a:ext cx="14939773" cy="4918560"/>
            <a:chOff x="0" y="0"/>
            <a:chExt cx="3934755" cy="1303899"/>
          </a:xfrm>
        </p:grpSpPr>
        <p:sp>
          <p:nvSpPr>
            <p:cNvPr id="5" name="Freeform 5">
              <a:extLst>
                <a:ext uri="{FF2B5EF4-FFF2-40B4-BE49-F238E27FC236}">
                  <a16:creationId xmlns:a16="http://schemas.microsoft.com/office/drawing/2014/main" id="{74ED69E2-3F85-6A11-1099-98B4254EE5AE}"/>
                </a:ext>
              </a:extLst>
            </p:cNvPr>
            <p:cNvSpPr/>
            <p:nvPr/>
          </p:nvSpPr>
          <p:spPr>
            <a:xfrm>
              <a:off x="0" y="0"/>
              <a:ext cx="3934755" cy="1303899"/>
            </a:xfrm>
            <a:custGeom>
              <a:avLst/>
              <a:gdLst/>
              <a:ahLst/>
              <a:cxnLst/>
              <a:rect l="l" t="t" r="r" b="b"/>
              <a:pathLst>
                <a:path w="3934755" h="1303899">
                  <a:moveTo>
                    <a:pt x="6737" y="0"/>
                  </a:moveTo>
                  <a:lnTo>
                    <a:pt x="3928018" y="0"/>
                  </a:lnTo>
                  <a:cubicBezTo>
                    <a:pt x="3929805" y="0"/>
                    <a:pt x="3931519" y="710"/>
                    <a:pt x="3932782" y="1973"/>
                  </a:cubicBezTo>
                  <a:cubicBezTo>
                    <a:pt x="3934046" y="3237"/>
                    <a:pt x="3934755" y="4950"/>
                    <a:pt x="3934755" y="6737"/>
                  </a:cubicBezTo>
                  <a:lnTo>
                    <a:pt x="3934755" y="1297163"/>
                  </a:lnTo>
                  <a:cubicBezTo>
                    <a:pt x="3934755" y="1300883"/>
                    <a:pt x="3931739" y="1303899"/>
                    <a:pt x="3928018" y="1303899"/>
                  </a:cubicBezTo>
                  <a:lnTo>
                    <a:pt x="6737" y="1303899"/>
                  </a:lnTo>
                  <a:cubicBezTo>
                    <a:pt x="3016" y="1303899"/>
                    <a:pt x="0" y="1300883"/>
                    <a:pt x="0" y="1297163"/>
                  </a:cubicBezTo>
                  <a:lnTo>
                    <a:pt x="0" y="6737"/>
                  </a:lnTo>
                  <a:cubicBezTo>
                    <a:pt x="0" y="3016"/>
                    <a:pt x="3016" y="0"/>
                    <a:pt x="6737" y="0"/>
                  </a:cubicBezTo>
                  <a:close/>
                </a:path>
              </a:pathLst>
            </a:custGeom>
            <a:solidFill>
              <a:srgbClr val="FFFFFF"/>
            </a:solidFill>
            <a:ln w="9525" cap="sq">
              <a:solidFill>
                <a:srgbClr val="702D22"/>
              </a:solidFill>
              <a:prstDash val="solid"/>
              <a:miter/>
            </a:ln>
          </p:spPr>
        </p:sp>
        <p:sp>
          <p:nvSpPr>
            <p:cNvPr id="6" name="TextBox 6">
              <a:extLst>
                <a:ext uri="{FF2B5EF4-FFF2-40B4-BE49-F238E27FC236}">
                  <a16:creationId xmlns:a16="http://schemas.microsoft.com/office/drawing/2014/main" id="{EEC5594A-8C47-C2AE-2161-CCEAA8EF7EA0}"/>
                </a:ext>
              </a:extLst>
            </p:cNvPr>
            <p:cNvSpPr txBox="1"/>
            <p:nvPr/>
          </p:nvSpPr>
          <p:spPr>
            <a:xfrm>
              <a:off x="0" y="-38100"/>
              <a:ext cx="3934755" cy="1341999"/>
            </a:xfrm>
            <a:prstGeom prst="rect">
              <a:avLst/>
            </a:prstGeom>
          </p:spPr>
          <p:txBody>
            <a:bodyPr lIns="50800" tIns="50800" rIns="50800" bIns="50800" rtlCol="0" anchor="ctr"/>
            <a:lstStyle/>
            <a:p>
              <a:pPr marL="0" lvl="0" indent="0" algn="ctr">
                <a:lnSpc>
                  <a:spcPts val="2660"/>
                </a:lnSpc>
                <a:spcBef>
                  <a:spcPct val="0"/>
                </a:spcBef>
              </a:pPr>
              <a:endParaRPr/>
            </a:p>
          </p:txBody>
        </p:sp>
      </p:grpSp>
      <p:grpSp>
        <p:nvGrpSpPr>
          <p:cNvPr id="7" name="Group 7">
            <a:extLst>
              <a:ext uri="{FF2B5EF4-FFF2-40B4-BE49-F238E27FC236}">
                <a16:creationId xmlns:a16="http://schemas.microsoft.com/office/drawing/2014/main" id="{76E5F769-35FD-A837-2564-0F3E17D0784E}"/>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8C88BDC4-1BC8-2B31-3683-9C4256F51635}"/>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8BAAD071-FF79-1A25-E98F-D0E00D39740D}"/>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205E4896-B37E-AD69-381F-5DF3A7329C5F}"/>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5"/>
            <a:stretch>
              <a:fillRect/>
            </a:stretch>
          </a:blipFill>
        </p:spPr>
      </p:sp>
      <p:sp>
        <p:nvSpPr>
          <p:cNvPr id="11" name="TextBox 11">
            <a:extLst>
              <a:ext uri="{FF2B5EF4-FFF2-40B4-BE49-F238E27FC236}">
                <a16:creationId xmlns:a16="http://schemas.microsoft.com/office/drawing/2014/main" id="{5968F707-DD71-4161-984A-D382F352DA5C}"/>
              </a:ext>
            </a:extLst>
          </p:cNvPr>
          <p:cNvSpPr txBox="1"/>
          <p:nvPr/>
        </p:nvSpPr>
        <p:spPr>
          <a:xfrm>
            <a:off x="1206639" y="876301"/>
            <a:ext cx="56007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革命纲领</a:t>
            </a:r>
          </a:p>
        </p:txBody>
      </p:sp>
      <p:sp>
        <p:nvSpPr>
          <p:cNvPr id="20" name="AutoShape 20">
            <a:extLst>
              <a:ext uri="{FF2B5EF4-FFF2-40B4-BE49-F238E27FC236}">
                <a16:creationId xmlns:a16="http://schemas.microsoft.com/office/drawing/2014/main" id="{7535722B-6DD7-02F1-F7C4-1E7C4F5813CF}"/>
              </a:ext>
            </a:extLst>
          </p:cNvPr>
          <p:cNvSpPr/>
          <p:nvPr/>
        </p:nvSpPr>
        <p:spPr>
          <a:xfrm>
            <a:off x="4572001" y="1485900"/>
            <a:ext cx="9524650" cy="19050"/>
          </a:xfrm>
          <a:prstGeom prst="line">
            <a:avLst/>
          </a:prstGeom>
          <a:ln w="38100" cap="flat">
            <a:solidFill>
              <a:srgbClr val="B01F24">
                <a:alpha val="62745"/>
              </a:srgbClr>
            </a:solidFill>
            <a:prstDash val="solid"/>
            <a:headEnd type="oval" w="lg" len="lg"/>
            <a:tailEnd type="none" w="sm" len="sm"/>
          </a:ln>
        </p:spPr>
      </p:sp>
      <p:sp>
        <p:nvSpPr>
          <p:cNvPr id="14" name="TextBox 12">
            <a:extLst>
              <a:ext uri="{FF2B5EF4-FFF2-40B4-BE49-F238E27FC236}">
                <a16:creationId xmlns:a16="http://schemas.microsoft.com/office/drawing/2014/main" id="{97D7AE69-284A-E5E6-FDB1-E77018B7CB9F}"/>
              </a:ext>
            </a:extLst>
          </p:cNvPr>
          <p:cNvSpPr txBox="1"/>
          <p:nvPr>
            <p:custDataLst>
              <p:tags r:id="rId1"/>
            </p:custDataLst>
          </p:nvPr>
        </p:nvSpPr>
        <p:spPr>
          <a:xfrm>
            <a:off x="2218915" y="4529177"/>
            <a:ext cx="13868570" cy="590739"/>
          </a:xfrm>
          <a:prstGeom prst="rect">
            <a:avLst/>
          </a:prstGeom>
        </p:spPr>
        <p:txBody>
          <a:bodyPr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革命纲领</a:t>
            </a:r>
          </a:p>
        </p:txBody>
      </p:sp>
      <p:sp>
        <p:nvSpPr>
          <p:cNvPr id="15" name="文本框 14">
            <a:extLst>
              <a:ext uri="{FF2B5EF4-FFF2-40B4-BE49-F238E27FC236}">
                <a16:creationId xmlns:a16="http://schemas.microsoft.com/office/drawing/2014/main" id="{49A5563D-C751-BF44-B924-E07FD95A98E3}"/>
              </a:ext>
            </a:extLst>
          </p:cNvPr>
          <p:cNvSpPr txBox="1"/>
          <p:nvPr/>
        </p:nvSpPr>
        <p:spPr>
          <a:xfrm>
            <a:off x="3733626" y="6066499"/>
            <a:ext cx="11201400" cy="1723549"/>
          </a:xfrm>
          <a:prstGeom prst="rect">
            <a:avLst/>
          </a:prstGeom>
          <a:noFill/>
        </p:spPr>
        <p:txBody>
          <a:bodyPr wrap="square" lIns="0" tIns="0" rIns="0" bIns="0" rtlCol="0">
            <a:spAutoFit/>
          </a:bodyPr>
          <a:lstStyle/>
          <a:p>
            <a:pPr marL="457200" algn="just">
              <a:buNone/>
            </a:pP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为彻底推翻封建土地所有制，实现“耕者有其田”，我党必须坚持依靠贫雇农，联合中农，限制富农，保护中小工商业者，消灭地主阶级，开展打土豪、分田地、废除封建剥削和债务的土地革命，满足农民的土地要求，变封建的土地所有制为农民的土地所有制</a:t>
            </a:r>
            <a:endParaRPr lang="zh-CN" altLang="en-US" sz="2000" noProof="0" dirty="0">
              <a:ln>
                <a:noFill/>
              </a:ln>
              <a:solidFill>
                <a:schemeClr val="bg1"/>
              </a:solidFill>
              <a:effectLst/>
              <a:uLnTx/>
              <a:uFillTx/>
              <a:latin typeface="思源黑体 Normal" panose="020B0400000000000000" charset="-122"/>
              <a:ea typeface="思源黑体 Normal" panose="020B0400000000000000" charset="-122"/>
              <a:cs typeface="+mn-ea"/>
              <a:sym typeface="+mn-lt"/>
            </a:endParaRPr>
          </a:p>
        </p:txBody>
      </p:sp>
    </p:spTree>
    <p:extLst>
      <p:ext uri="{BB962C8B-B14F-4D97-AF65-F5344CB8AC3E}">
        <p14:creationId xmlns:p14="http://schemas.microsoft.com/office/powerpoint/2010/main" val="116011360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7099" y="2983004"/>
            <a:ext cx="16212201" cy="2706203"/>
            <a:chOff x="0" y="0"/>
            <a:chExt cx="21616268" cy="3608271"/>
          </a:xfrm>
        </p:grpSpPr>
        <p:sp>
          <p:nvSpPr>
            <p:cNvPr id="3" name="Freeform 3"/>
            <p:cNvSpPr/>
            <p:nvPr/>
          </p:nvSpPr>
          <p:spPr>
            <a:xfrm>
              <a:off x="0" y="0"/>
              <a:ext cx="21616231" cy="3608262"/>
            </a:xfrm>
            <a:custGeom>
              <a:avLst/>
              <a:gdLst/>
              <a:ahLst/>
              <a:cxnLst/>
              <a:rect l="l" t="t" r="r" b="b"/>
              <a:pathLst>
                <a:path w="21616231" h="3608262">
                  <a:moveTo>
                    <a:pt x="56235" y="0"/>
                  </a:moveTo>
                  <a:lnTo>
                    <a:pt x="21559997" y="0"/>
                  </a:lnTo>
                  <a:cubicBezTo>
                    <a:pt x="21591054" y="0"/>
                    <a:pt x="21616231" y="25177"/>
                    <a:pt x="21616231" y="56235"/>
                  </a:cubicBezTo>
                  <a:lnTo>
                    <a:pt x="21616231" y="3552027"/>
                  </a:lnTo>
                  <a:cubicBezTo>
                    <a:pt x="21616231" y="3583085"/>
                    <a:pt x="21591054" y="3608262"/>
                    <a:pt x="21559997" y="3608262"/>
                  </a:cubicBezTo>
                  <a:lnTo>
                    <a:pt x="56235" y="3608262"/>
                  </a:lnTo>
                  <a:cubicBezTo>
                    <a:pt x="25177" y="3608262"/>
                    <a:pt x="0" y="3583085"/>
                    <a:pt x="0" y="3552027"/>
                  </a:cubicBezTo>
                  <a:lnTo>
                    <a:pt x="0" y="56235"/>
                  </a:lnTo>
                  <a:cubicBezTo>
                    <a:pt x="0" y="25177"/>
                    <a:pt x="25177" y="0"/>
                    <a:pt x="56235" y="0"/>
                  </a:cubicBezTo>
                  <a:close/>
                </a:path>
              </a:pathLst>
            </a:custGeom>
            <a:blipFill>
              <a:blip r:embed="rId4"/>
              <a:stretch>
                <a:fillRect t="-514598" b="-285652"/>
              </a:stretch>
            </a:blipFill>
          </p:spPr>
        </p:sp>
      </p:grpSp>
      <p:sp>
        <p:nvSpPr>
          <p:cNvPr id="13" name="矩形 12"/>
          <p:cNvSpPr/>
          <p:nvPr/>
        </p:nvSpPr>
        <p:spPr>
          <a:xfrm>
            <a:off x="1047099" y="2955988"/>
            <a:ext cx="16250301" cy="2715213"/>
          </a:xfrm>
          <a:prstGeom prst="rect">
            <a:avLst/>
          </a:prstGeom>
          <a:gradFill>
            <a:gsLst>
              <a:gs pos="0">
                <a:srgbClr val="963B13">
                  <a:alpha val="0"/>
                </a:srgbClr>
              </a:gs>
              <a:gs pos="100000">
                <a:srgbClr val="B01F24">
                  <a:alpha val="64000"/>
                </a:srgbClr>
              </a:gs>
            </a:gsLst>
            <a:lin ang="162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4"/>
          <p:cNvGrpSpPr/>
          <p:nvPr/>
        </p:nvGrpSpPr>
        <p:grpSpPr>
          <a:xfrm>
            <a:off x="1674113" y="3882540"/>
            <a:ext cx="14939773" cy="4918560"/>
            <a:chOff x="0" y="0"/>
            <a:chExt cx="3934755" cy="1303899"/>
          </a:xfrm>
        </p:grpSpPr>
        <p:sp>
          <p:nvSpPr>
            <p:cNvPr id="5" name="Freeform 5"/>
            <p:cNvSpPr/>
            <p:nvPr/>
          </p:nvSpPr>
          <p:spPr>
            <a:xfrm>
              <a:off x="0" y="0"/>
              <a:ext cx="3934755" cy="1303899"/>
            </a:xfrm>
            <a:custGeom>
              <a:avLst/>
              <a:gdLst/>
              <a:ahLst/>
              <a:cxnLst/>
              <a:rect l="l" t="t" r="r" b="b"/>
              <a:pathLst>
                <a:path w="3934755" h="1303899">
                  <a:moveTo>
                    <a:pt x="6737" y="0"/>
                  </a:moveTo>
                  <a:lnTo>
                    <a:pt x="3928018" y="0"/>
                  </a:lnTo>
                  <a:cubicBezTo>
                    <a:pt x="3929805" y="0"/>
                    <a:pt x="3931519" y="710"/>
                    <a:pt x="3932782" y="1973"/>
                  </a:cubicBezTo>
                  <a:cubicBezTo>
                    <a:pt x="3934046" y="3237"/>
                    <a:pt x="3934755" y="4950"/>
                    <a:pt x="3934755" y="6737"/>
                  </a:cubicBezTo>
                  <a:lnTo>
                    <a:pt x="3934755" y="1297163"/>
                  </a:lnTo>
                  <a:cubicBezTo>
                    <a:pt x="3934755" y="1300883"/>
                    <a:pt x="3931739" y="1303899"/>
                    <a:pt x="3928018" y="1303899"/>
                  </a:cubicBezTo>
                  <a:lnTo>
                    <a:pt x="6737" y="1303899"/>
                  </a:lnTo>
                  <a:cubicBezTo>
                    <a:pt x="3016" y="1303899"/>
                    <a:pt x="0" y="1300883"/>
                    <a:pt x="0" y="1297163"/>
                  </a:cubicBezTo>
                  <a:lnTo>
                    <a:pt x="0" y="6737"/>
                  </a:lnTo>
                  <a:cubicBezTo>
                    <a:pt x="0" y="3016"/>
                    <a:pt x="3016" y="0"/>
                    <a:pt x="6737" y="0"/>
                  </a:cubicBezTo>
                  <a:close/>
                </a:path>
              </a:pathLst>
            </a:custGeom>
            <a:solidFill>
              <a:srgbClr val="FFFFFF"/>
            </a:solidFill>
            <a:ln w="9525" cap="sq">
              <a:solidFill>
                <a:srgbClr val="702D22"/>
              </a:solidFill>
              <a:prstDash val="solid"/>
              <a:miter/>
            </a:ln>
          </p:spPr>
        </p:sp>
        <p:sp>
          <p:nvSpPr>
            <p:cNvPr id="6" name="TextBox 6"/>
            <p:cNvSpPr txBox="1"/>
            <p:nvPr/>
          </p:nvSpPr>
          <p:spPr>
            <a:xfrm>
              <a:off x="0" y="-38100"/>
              <a:ext cx="3934755" cy="1341999"/>
            </a:xfrm>
            <a:prstGeom prst="rect">
              <a:avLst/>
            </a:prstGeom>
          </p:spPr>
          <p:txBody>
            <a:bodyPr lIns="50800" tIns="50800" rIns="50800" bIns="50800" rtlCol="0" anchor="ctr"/>
            <a:lstStyle/>
            <a:p>
              <a:pPr marL="0" lvl="0" indent="0" algn="ctr">
                <a:lnSpc>
                  <a:spcPts val="2660"/>
                </a:lnSpc>
                <a:spcBef>
                  <a:spcPct val="0"/>
                </a:spcBef>
              </a:pPr>
              <a:endParaRPr/>
            </a:p>
          </p:txBody>
        </p:sp>
      </p:grpSp>
      <p:grpSp>
        <p:nvGrpSpPr>
          <p:cNvPr id="7" name="Group 7"/>
          <p:cNvGrpSpPr/>
          <p:nvPr/>
        </p:nvGrpSpPr>
        <p:grpSpPr>
          <a:xfrm rot="-10800000">
            <a:off x="-167005" y="10002520"/>
            <a:ext cx="18564860" cy="349885"/>
            <a:chOff x="0" y="0"/>
            <a:chExt cx="4889562" cy="70851"/>
          </a:xfrm>
        </p:grpSpPr>
        <p:sp>
          <p:nvSpPr>
            <p:cNvPr id="8" name="Freeform 8"/>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5"/>
            <a:stretch>
              <a:fillRect/>
            </a:stretch>
          </a:blipFill>
        </p:spPr>
      </p:sp>
      <p:sp>
        <p:nvSpPr>
          <p:cNvPr id="11" name="TextBox 11"/>
          <p:cNvSpPr txBox="1"/>
          <p:nvPr/>
        </p:nvSpPr>
        <p:spPr>
          <a:xfrm>
            <a:off x="1206639" y="876301"/>
            <a:ext cx="56007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重新分配</a:t>
            </a:r>
          </a:p>
        </p:txBody>
      </p:sp>
      <p:sp>
        <p:nvSpPr>
          <p:cNvPr id="20" name="AutoShape 20"/>
          <p:cNvSpPr/>
          <p:nvPr/>
        </p:nvSpPr>
        <p:spPr>
          <a:xfrm>
            <a:off x="4572001" y="1485900"/>
            <a:ext cx="9524650" cy="19050"/>
          </a:xfrm>
          <a:prstGeom prst="line">
            <a:avLst/>
          </a:prstGeom>
          <a:ln w="38100" cap="flat">
            <a:solidFill>
              <a:srgbClr val="B01F24">
                <a:alpha val="62745"/>
              </a:srgbClr>
            </a:solidFill>
            <a:prstDash val="solid"/>
            <a:headEnd type="oval" w="lg" len="lg"/>
            <a:tailEnd type="none" w="sm" len="sm"/>
          </a:ln>
        </p:spPr>
      </p:sp>
      <p:sp>
        <p:nvSpPr>
          <p:cNvPr id="14" name="TextBox 12">
            <a:extLst>
              <a:ext uri="{FF2B5EF4-FFF2-40B4-BE49-F238E27FC236}">
                <a16:creationId xmlns:a16="http://schemas.microsoft.com/office/drawing/2014/main" id="{02F126A6-2902-0309-117E-299B222A2D1F}"/>
              </a:ext>
            </a:extLst>
          </p:cNvPr>
          <p:cNvSpPr txBox="1"/>
          <p:nvPr>
            <p:custDataLst>
              <p:tags r:id="rId1"/>
            </p:custDataLst>
          </p:nvPr>
        </p:nvSpPr>
        <p:spPr>
          <a:xfrm>
            <a:off x="2218915" y="4529177"/>
            <a:ext cx="13868570" cy="590739"/>
          </a:xfrm>
          <a:prstGeom prst="rect">
            <a:avLst/>
          </a:prstGeom>
        </p:spPr>
        <p:txBody>
          <a:bodyPr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土地及其附属物的重新分配原则</a:t>
            </a:r>
          </a:p>
        </p:txBody>
      </p:sp>
      <p:sp>
        <p:nvSpPr>
          <p:cNvPr id="15" name="文本框 14">
            <a:extLst>
              <a:ext uri="{FF2B5EF4-FFF2-40B4-BE49-F238E27FC236}">
                <a16:creationId xmlns:a16="http://schemas.microsoft.com/office/drawing/2014/main" id="{63EF7DBB-0CD7-3245-9EDA-21AE502346EB}"/>
              </a:ext>
            </a:extLst>
          </p:cNvPr>
          <p:cNvSpPr txBox="1"/>
          <p:nvPr/>
        </p:nvSpPr>
        <p:spPr>
          <a:xfrm>
            <a:off x="3733626" y="5646290"/>
            <a:ext cx="11201400" cy="2951898"/>
          </a:xfrm>
          <a:prstGeom prst="rect">
            <a:avLst/>
          </a:prstGeom>
          <a:noFill/>
        </p:spPr>
        <p:txBody>
          <a:bodyPr wrap="square" lIns="0" tIns="0" rIns="0" bIns="0" rtlCol="0">
            <a:spAutoFit/>
          </a:bodyPr>
          <a:lstStyle/>
          <a:p>
            <a:pPr marL="457200" algn="just">
              <a:buNone/>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没收一切公共土地及地主阶级的土地，由苏维埃政府分配给无田地及少田地的农民。</a:t>
            </a:r>
          </a:p>
          <a:p>
            <a:pPr indent="457200" algn="just">
              <a:buNone/>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2.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除土地外其余土地附属物没收，没收一切封建主、军阀、豪绅、地主的房屋、仓库、牲畜、农具、种子等，再由当地苏维埃分配给贫农、中农使用，一部分由当地苏维埃使用。</a:t>
            </a:r>
          </a:p>
          <a:p>
            <a:pPr indent="457200"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3.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一切祠堂庙宇及其他公共土地，苏维埃政府须无条件的交给农民，执行和处理这些土地时，须得取得农民自愿的赞助，以不妨碍他们宗教感情为原则。</a:t>
            </a:r>
          </a:p>
          <a:p>
            <a:pPr algn="ctr">
              <a:lnSpc>
                <a:spcPct val="150000"/>
              </a:lnSpc>
            </a:pPr>
            <a:endParaRPr lang="zh-CN" altLang="en-US" noProof="0" dirty="0">
              <a:ln>
                <a:noFill/>
              </a:ln>
              <a:solidFill>
                <a:schemeClr val="bg1"/>
              </a:solidFill>
              <a:effectLst/>
              <a:uLnTx/>
              <a:uFillTx/>
              <a:latin typeface="思源黑体 Normal" panose="020B0400000000000000" charset="-122"/>
              <a:ea typeface="思源黑体 Normal" panose="020B0400000000000000" charset="-122"/>
              <a:cs typeface="+mn-ea"/>
              <a:sym typeface="+mn-lt"/>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653" y="0"/>
            <a:ext cx="10240030" cy="15360045"/>
          </a:xfrm>
          <a:prstGeom prst="rect">
            <a:avLst/>
          </a:prstGeom>
        </p:spPr>
      </p:pic>
      <p:sp>
        <p:nvSpPr>
          <p:cNvPr id="51" name="矩形 50"/>
          <p:cNvSpPr/>
          <p:nvPr/>
        </p:nvSpPr>
        <p:spPr>
          <a:xfrm>
            <a:off x="0" y="-2"/>
            <a:ext cx="18288000" cy="10287001"/>
          </a:xfrm>
          <a:prstGeom prst="rect">
            <a:avLst/>
          </a:prstGeom>
          <a:gradFill flip="none" rotWithShape="1">
            <a:gsLst>
              <a:gs pos="100000">
                <a:srgbClr val="C8534C"/>
              </a:gs>
              <a:gs pos="0">
                <a:srgbClr val="B03238">
                  <a:alpha val="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图形"/>
          <p:cNvSpPr txBox="1"/>
          <p:nvPr>
            <p:custDataLst>
              <p:tags r:id="rId2"/>
            </p:custDataLst>
          </p:nvPr>
        </p:nvSpPr>
        <p:spPr>
          <a:xfrm>
            <a:off x="10202376" y="2666176"/>
            <a:ext cx="5741951" cy="615553"/>
          </a:xfrm>
          <a:prstGeom prst="rect">
            <a:avLst/>
          </a:prstGeom>
          <a:noFill/>
        </p:spPr>
        <p:txBody>
          <a:bodyPr wrap="square" lIns="0" tIns="0" rIns="0" bIns="0" rtlCol="0">
            <a:spAutoFit/>
          </a:bodyPr>
          <a:lstStyle>
            <a:defPPr>
              <a:defRPr lang="zh-CN"/>
            </a:defPPr>
            <a:lvl1pPr algn="dist">
              <a:lnSpc>
                <a:spcPct val="100000"/>
              </a:lnSpc>
              <a:defRPr sz="4000">
                <a:ln>
                  <a:noFill/>
                </a:ln>
                <a:solidFill>
                  <a:schemeClr val="tx1">
                    <a:lumMod val="75000"/>
                    <a:lumOff val="25000"/>
                  </a:schemeClr>
                </a:solidFill>
                <a:effectLst/>
                <a:uLnTx/>
                <a:uFillTx/>
                <a:latin typeface="印品粗朗体" pitchFamily="2" charset="-122"/>
                <a:ea typeface="印品粗朗体" pitchFamily="2" charset="-122"/>
                <a:cs typeface="创客贴金刚体 Bold" pitchFamily="18" charset="-122"/>
              </a:defRPr>
            </a:lvl1pPr>
          </a:lstStyle>
          <a:p>
            <a:pPr defTabSz="1371600"/>
            <a:r>
              <a:rPr lang="zh-CN" altLang="en-US" dirty="0">
                <a:solidFill>
                  <a:srgbClr val="000000">
                    <a:lumMod val="75000"/>
                    <a:lumOff val="25000"/>
                  </a:srgbClr>
                </a:solidFill>
                <a:latin typeface="方正姚体" panose="02010601030101010101" pitchFamily="2" charset="-122"/>
                <a:ea typeface="方正姚体" panose="02010601030101010101" pitchFamily="2" charset="-122"/>
                <a:sym typeface="Arial" panose="020B0604020202090204"/>
              </a:rPr>
              <a:t>建立党对军队的绝对领导</a:t>
            </a:r>
          </a:p>
        </p:txBody>
      </p:sp>
      <p:sp>
        <p:nvSpPr>
          <p:cNvPr id="41" name="图形"/>
          <p:cNvSpPr txBox="1"/>
          <p:nvPr/>
        </p:nvSpPr>
        <p:spPr>
          <a:xfrm>
            <a:off x="1350124" y="1757768"/>
            <a:ext cx="3352800" cy="2654573"/>
          </a:xfrm>
          <a:prstGeom prst="rect">
            <a:avLst/>
          </a:prstGeom>
          <a:noFill/>
        </p:spPr>
        <p:txBody>
          <a:bodyPr wrap="square" lIns="0" tIns="0" rIns="0" bIns="0" rtlCol="0">
            <a:spAutoFit/>
          </a:bodyPr>
          <a:lstStyle/>
          <a:p>
            <a:pPr algn="ctr" defTabSz="1371600"/>
            <a:r>
              <a:rPr lang="zh-CN" altLang="en-US" sz="17250" dirty="0">
                <a:gradFill>
                  <a:gsLst>
                    <a:gs pos="60000">
                      <a:srgbClr val="FFFFFF"/>
                    </a:gs>
                    <a:gs pos="80000">
                      <a:srgbClr val="FFFFFF">
                        <a:alpha val="0"/>
                      </a:srgbClr>
                    </a:gs>
                  </a:gsLst>
                  <a:lin ang="5400000" scaled="0"/>
                </a:gradFill>
                <a:latin typeface="汉仪雅酷黑-85J" panose="00020600040101010101" charset="-122"/>
                <a:ea typeface="汉仪雅酷黑-85J" panose="00020600040101010101" charset="-122"/>
                <a:cs typeface="阿里巴巴普惠体 Medium"/>
                <a:sym typeface="Arial" panose="020B0604020202090204"/>
              </a:rPr>
              <a:t>目</a:t>
            </a:r>
          </a:p>
        </p:txBody>
      </p:sp>
      <p:sp>
        <p:nvSpPr>
          <p:cNvPr id="42" name="图形"/>
          <p:cNvSpPr txBox="1"/>
          <p:nvPr/>
        </p:nvSpPr>
        <p:spPr>
          <a:xfrm>
            <a:off x="3769997" y="3678559"/>
            <a:ext cx="2504123" cy="2654573"/>
          </a:xfrm>
          <a:prstGeom prst="rect">
            <a:avLst/>
          </a:prstGeom>
          <a:noFill/>
        </p:spPr>
        <p:txBody>
          <a:bodyPr wrap="square" lIns="0" tIns="0" rIns="0" bIns="0" rtlCol="0">
            <a:spAutoFit/>
          </a:bodyPr>
          <a:lstStyle/>
          <a:p>
            <a:pPr algn="ctr" defTabSz="1371600"/>
            <a:r>
              <a:rPr lang="zh-CN" altLang="en-US" sz="17250" dirty="0">
                <a:gradFill>
                  <a:gsLst>
                    <a:gs pos="74000">
                      <a:srgbClr val="FFFFFF"/>
                    </a:gs>
                    <a:gs pos="85000">
                      <a:srgbClr val="FFFFFF">
                        <a:alpha val="0"/>
                      </a:srgbClr>
                    </a:gs>
                  </a:gsLst>
                  <a:lin ang="8400000" scaled="0"/>
                </a:gradFill>
                <a:latin typeface="汉仪雅酷黑-85J" panose="00020600040101010101" charset="-122"/>
                <a:ea typeface="汉仪雅酷黑-85J" panose="00020600040101010101" charset="-122"/>
                <a:cs typeface="阿里巴巴普惠体 Medium"/>
                <a:sym typeface="Arial" panose="020B0604020202090204"/>
              </a:rPr>
              <a:t>录</a:t>
            </a:r>
          </a:p>
        </p:txBody>
      </p:sp>
      <p:sp>
        <p:nvSpPr>
          <p:cNvPr id="21" name="TextBox 9"/>
          <p:cNvSpPr txBox="1"/>
          <p:nvPr/>
        </p:nvSpPr>
        <p:spPr>
          <a:xfrm>
            <a:off x="2" y="1"/>
            <a:ext cx="680477" cy="131574"/>
          </a:xfrm>
          <a:prstGeom prst="rect">
            <a:avLst/>
          </a:prstGeom>
          <a:noFill/>
        </p:spPr>
        <p:txBody>
          <a:bodyPr wrap="square" rtlCol="0">
            <a:spAutoFit/>
          </a:bodyPr>
          <a:lstStyle/>
          <a:p>
            <a:pPr defTabSz="1371600">
              <a:lnSpc>
                <a:spcPct val="200000"/>
              </a:lnSpc>
            </a:pPr>
            <a:r>
              <a:rPr lang="en-US" altLang="zh-CN" sz="150" dirty="0">
                <a:noFill/>
                <a:latin typeface="微软雅黑" panose="020B0503020204020204" pitchFamily="34" charset="-122"/>
                <a:ea typeface="微软雅黑" panose="020B0503020204020204" pitchFamily="34" charset="-122"/>
              </a:rPr>
              <a:t>PPT</a:t>
            </a:r>
            <a:r>
              <a:rPr lang="zh-CN" altLang="en-US" sz="150" dirty="0">
                <a:noFill/>
                <a:latin typeface="微软雅黑" panose="020B0503020204020204" pitchFamily="34" charset="-122"/>
                <a:ea typeface="微软雅黑" panose="020B0503020204020204" pitchFamily="34" charset="-122"/>
              </a:rPr>
              <a:t>下载 </a:t>
            </a:r>
            <a:r>
              <a:rPr lang="en-US" altLang="zh-CN" sz="150" dirty="0">
                <a:noFill/>
                <a:latin typeface="微软雅黑" panose="020B0503020204020204" pitchFamily="34" charset="-122"/>
                <a:ea typeface="微软雅黑" panose="020B0503020204020204" pitchFamily="34" charset="-122"/>
              </a:rPr>
              <a:t>http://www.1ppt.com/xiazai/</a:t>
            </a:r>
          </a:p>
        </p:txBody>
      </p:sp>
      <p:sp>
        <p:nvSpPr>
          <p:cNvPr id="3" name="Freeform 10"/>
          <p:cNvSpPr/>
          <p:nvPr/>
        </p:nvSpPr>
        <p:spPr>
          <a:xfrm>
            <a:off x="14832584" y="356609"/>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10"/>
            <a:stretch>
              <a:fillRect/>
            </a:stretch>
          </a:blipFill>
        </p:spPr>
      </p:sp>
      <p:sp>
        <p:nvSpPr>
          <p:cNvPr id="46" name="图形"/>
          <p:cNvSpPr txBox="1"/>
          <p:nvPr>
            <p:custDataLst>
              <p:tags r:id="rId3"/>
            </p:custDataLst>
          </p:nvPr>
        </p:nvSpPr>
        <p:spPr>
          <a:xfrm>
            <a:off x="10202377" y="4136963"/>
            <a:ext cx="2419873" cy="615553"/>
          </a:xfrm>
          <a:prstGeom prst="rect">
            <a:avLst/>
          </a:prstGeom>
          <a:noFill/>
        </p:spPr>
        <p:txBody>
          <a:bodyPr wrap="square" lIns="0" tIns="0" rIns="0" bIns="0" rtlCol="0">
            <a:spAutoFit/>
          </a:bodyPr>
          <a:lstStyle>
            <a:defPPr>
              <a:defRPr lang="zh-CN"/>
            </a:defPPr>
            <a:lvl1pPr algn="dist">
              <a:lnSpc>
                <a:spcPct val="100000"/>
              </a:lnSpc>
              <a:defRPr sz="4000">
                <a:ln>
                  <a:noFill/>
                </a:ln>
                <a:solidFill>
                  <a:schemeClr val="tx1">
                    <a:lumMod val="75000"/>
                    <a:lumOff val="25000"/>
                  </a:schemeClr>
                </a:solidFill>
                <a:effectLst/>
                <a:uLnTx/>
                <a:uFillTx/>
                <a:latin typeface="印品粗朗体" pitchFamily="2" charset="-122"/>
                <a:ea typeface="印品粗朗体" pitchFamily="2" charset="-122"/>
                <a:cs typeface="创客贴金刚体 Bold" pitchFamily="18" charset="-122"/>
              </a:defRPr>
            </a:lvl1pPr>
          </a:lstStyle>
          <a:p>
            <a:pPr defTabSz="1371600"/>
            <a:r>
              <a:rPr lang="zh-CN" altLang="en-US" dirty="0">
                <a:solidFill>
                  <a:srgbClr val="000000">
                    <a:lumMod val="75000"/>
                    <a:lumOff val="25000"/>
                  </a:srgbClr>
                </a:solidFill>
                <a:latin typeface="方正姚体" panose="02010601030101010101" pitchFamily="2" charset="-122"/>
                <a:ea typeface="方正姚体" panose="02010601030101010101" pitchFamily="2" charset="-122"/>
                <a:sym typeface="Arial" panose="020B0604020202090204"/>
              </a:rPr>
              <a:t>调查土地</a:t>
            </a:r>
          </a:p>
        </p:txBody>
      </p:sp>
      <p:sp>
        <p:nvSpPr>
          <p:cNvPr id="47" name="图形"/>
          <p:cNvSpPr txBox="1"/>
          <p:nvPr>
            <p:custDataLst>
              <p:tags r:id="rId4"/>
            </p:custDataLst>
          </p:nvPr>
        </p:nvSpPr>
        <p:spPr>
          <a:xfrm>
            <a:off x="10202377" y="1195388"/>
            <a:ext cx="4876800" cy="677108"/>
          </a:xfrm>
          <a:prstGeom prst="rect">
            <a:avLst/>
          </a:prstGeom>
          <a:noFill/>
        </p:spPr>
        <p:txBody>
          <a:bodyPr wrap="square" lIns="0" tIns="0" rIns="0" bIns="0" rtlCol="0">
            <a:spAutoFit/>
          </a:bodyPr>
          <a:lstStyle>
            <a:defPPr>
              <a:defRPr lang="zh-CN"/>
            </a:defPPr>
            <a:lvl1pPr algn="dist">
              <a:lnSpc>
                <a:spcPct val="100000"/>
              </a:lnSpc>
              <a:defRPr sz="4000">
                <a:ln>
                  <a:noFill/>
                </a:ln>
                <a:solidFill>
                  <a:schemeClr val="tx1">
                    <a:lumMod val="75000"/>
                    <a:lumOff val="25000"/>
                  </a:schemeClr>
                </a:solidFill>
                <a:effectLst/>
                <a:uLnTx/>
                <a:uFillTx/>
                <a:latin typeface="印品粗朗体" pitchFamily="2" charset="-122"/>
                <a:ea typeface="印品粗朗体" pitchFamily="2" charset="-122"/>
                <a:cs typeface="创客贴金刚体 Bold" pitchFamily="18" charset="-122"/>
              </a:defRPr>
            </a:lvl1pPr>
          </a:lstStyle>
          <a:p>
            <a:pPr defTabSz="1371600"/>
            <a:r>
              <a:rPr lang="zh-CN" altLang="en-US" sz="4400" dirty="0">
                <a:solidFill>
                  <a:srgbClr val="000000">
                    <a:lumMod val="75000"/>
                    <a:lumOff val="25000"/>
                  </a:srgbClr>
                </a:solidFill>
                <a:latin typeface="方正姚体" panose="02010601030101010101" pitchFamily="2" charset="-122"/>
                <a:ea typeface="方正姚体" panose="02010601030101010101" pitchFamily="2" charset="-122"/>
                <a:sym typeface="Arial" panose="020B0604020202090204"/>
              </a:rPr>
              <a:t>统一思想 建构小组</a:t>
            </a:r>
          </a:p>
        </p:txBody>
      </p:sp>
      <p:sp>
        <p:nvSpPr>
          <p:cNvPr id="48" name="图形"/>
          <p:cNvSpPr txBox="1"/>
          <p:nvPr>
            <p:custDataLst>
              <p:tags r:id="rId5"/>
            </p:custDataLst>
          </p:nvPr>
        </p:nvSpPr>
        <p:spPr>
          <a:xfrm>
            <a:off x="10202376" y="5607751"/>
            <a:ext cx="5113823" cy="677108"/>
          </a:xfrm>
          <a:prstGeom prst="rect">
            <a:avLst/>
          </a:prstGeom>
          <a:noFill/>
        </p:spPr>
        <p:txBody>
          <a:bodyPr wrap="square" lIns="0" tIns="0" rIns="0" bIns="0" rtlCol="0">
            <a:spAutoFit/>
          </a:bodyPr>
          <a:lstStyle>
            <a:defPPr>
              <a:defRPr lang="zh-CN"/>
            </a:defPPr>
            <a:lvl1pPr algn="dist">
              <a:lnSpc>
                <a:spcPct val="100000"/>
              </a:lnSpc>
              <a:defRPr sz="4000">
                <a:ln>
                  <a:noFill/>
                </a:ln>
                <a:solidFill>
                  <a:schemeClr val="tx1">
                    <a:lumMod val="75000"/>
                    <a:lumOff val="25000"/>
                  </a:schemeClr>
                </a:solidFill>
                <a:effectLst/>
                <a:uLnTx/>
                <a:uFillTx/>
                <a:latin typeface="印品粗朗体" pitchFamily="2" charset="-122"/>
                <a:ea typeface="印品粗朗体" pitchFamily="2" charset="-122"/>
                <a:cs typeface="创客贴金刚体 Bold" pitchFamily="18" charset="-122"/>
              </a:defRPr>
            </a:lvl1pPr>
          </a:lstStyle>
          <a:p>
            <a:pPr defTabSz="1371600"/>
            <a:r>
              <a:rPr lang="zh-CN" altLang="en-US" sz="4400" dirty="0">
                <a:solidFill>
                  <a:srgbClr val="000000">
                    <a:lumMod val="75000"/>
                    <a:lumOff val="25000"/>
                  </a:srgbClr>
                </a:solidFill>
                <a:latin typeface="方正姚体" panose="02010601030101010101" pitchFamily="2" charset="-122"/>
                <a:ea typeface="方正姚体" panose="02010601030101010101" pitchFamily="2" charset="-122"/>
                <a:sym typeface="Arial" panose="020B0604020202090204"/>
              </a:rPr>
              <a:t>思想工作，发动百姓</a:t>
            </a:r>
          </a:p>
        </p:txBody>
      </p:sp>
      <p:sp>
        <p:nvSpPr>
          <p:cNvPr id="49" name="图形"/>
          <p:cNvSpPr txBox="1"/>
          <p:nvPr>
            <p:custDataLst>
              <p:tags r:id="rId6"/>
            </p:custDataLst>
          </p:nvPr>
        </p:nvSpPr>
        <p:spPr>
          <a:xfrm>
            <a:off x="10202376" y="7078538"/>
            <a:ext cx="6714024" cy="677108"/>
          </a:xfrm>
          <a:prstGeom prst="rect">
            <a:avLst/>
          </a:prstGeom>
          <a:noFill/>
        </p:spPr>
        <p:txBody>
          <a:bodyPr wrap="square" lIns="0" tIns="0" rIns="0" bIns="0" rtlCol="0">
            <a:spAutoFit/>
          </a:bodyPr>
          <a:lstStyle>
            <a:defPPr>
              <a:defRPr lang="zh-CN"/>
            </a:defPPr>
            <a:lvl1pPr algn="dist">
              <a:lnSpc>
                <a:spcPct val="100000"/>
              </a:lnSpc>
              <a:defRPr sz="4000">
                <a:ln>
                  <a:noFill/>
                </a:ln>
                <a:solidFill>
                  <a:schemeClr val="tx1">
                    <a:lumMod val="75000"/>
                    <a:lumOff val="25000"/>
                  </a:schemeClr>
                </a:solidFill>
                <a:effectLst/>
                <a:uLnTx/>
                <a:uFillTx/>
                <a:latin typeface="印品粗朗体" pitchFamily="2" charset="-122"/>
                <a:ea typeface="印品粗朗体" pitchFamily="2" charset="-122"/>
                <a:cs typeface="创客贴金刚体 Bold" pitchFamily="18" charset="-122"/>
              </a:defRPr>
            </a:lvl1pPr>
          </a:lstStyle>
          <a:p>
            <a:pPr defTabSz="1371600"/>
            <a:r>
              <a:rPr lang="zh-CN" altLang="en-US" sz="4400" dirty="0">
                <a:solidFill>
                  <a:srgbClr val="000000">
                    <a:lumMod val="75000"/>
                    <a:lumOff val="25000"/>
                  </a:srgbClr>
                </a:solidFill>
                <a:latin typeface="方正姚体" panose="02010601030101010101" pitchFamily="2" charset="-122"/>
                <a:ea typeface="方正姚体" panose="02010601030101010101" pitchFamily="2" charset="-122"/>
                <a:sym typeface="Arial" panose="020B0604020202090204"/>
              </a:rPr>
              <a:t>制定革命纲领与土地法律等</a:t>
            </a:r>
          </a:p>
        </p:txBody>
      </p:sp>
      <p:sp>
        <p:nvSpPr>
          <p:cNvPr id="50" name="图形"/>
          <p:cNvSpPr txBox="1"/>
          <p:nvPr>
            <p:custDataLst>
              <p:tags r:id="rId7"/>
            </p:custDataLst>
          </p:nvPr>
        </p:nvSpPr>
        <p:spPr>
          <a:xfrm>
            <a:off x="10202377" y="8549326"/>
            <a:ext cx="3361223" cy="677108"/>
          </a:xfrm>
          <a:prstGeom prst="rect">
            <a:avLst/>
          </a:prstGeom>
          <a:noFill/>
        </p:spPr>
        <p:txBody>
          <a:bodyPr wrap="square" lIns="0" tIns="0" rIns="0" bIns="0" rtlCol="0">
            <a:spAutoFit/>
          </a:bodyPr>
          <a:lstStyle>
            <a:defPPr>
              <a:defRPr lang="zh-CN"/>
            </a:defPPr>
            <a:lvl1pPr algn="dist">
              <a:lnSpc>
                <a:spcPct val="100000"/>
              </a:lnSpc>
              <a:defRPr sz="4000">
                <a:ln>
                  <a:noFill/>
                </a:ln>
                <a:solidFill>
                  <a:schemeClr val="tx1">
                    <a:lumMod val="75000"/>
                    <a:lumOff val="25000"/>
                  </a:schemeClr>
                </a:solidFill>
                <a:effectLst/>
                <a:uLnTx/>
                <a:uFillTx/>
                <a:latin typeface="印品粗朗体" pitchFamily="2" charset="-122"/>
                <a:ea typeface="印品粗朗体" pitchFamily="2" charset="-122"/>
                <a:cs typeface="创客贴金刚体 Bold" pitchFamily="18" charset="-122"/>
              </a:defRPr>
            </a:lvl1pPr>
          </a:lstStyle>
          <a:p>
            <a:pPr defTabSz="1371600"/>
            <a:r>
              <a:rPr lang="zh-CN" altLang="en-US" sz="4400" dirty="0">
                <a:solidFill>
                  <a:srgbClr val="000000">
                    <a:lumMod val="75000"/>
                    <a:lumOff val="25000"/>
                  </a:srgbClr>
                </a:solidFill>
                <a:latin typeface="方正姚体" panose="02010601030101010101" pitchFamily="2" charset="-122"/>
                <a:ea typeface="方正姚体" panose="02010601030101010101" pitchFamily="2" charset="-122"/>
                <a:sym typeface="Arial" panose="020B0604020202090204"/>
              </a:rPr>
              <a:t>制定作战计划</a:t>
            </a:r>
          </a:p>
        </p:txBody>
      </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49">
                                            <p:txEl>
                                              <p:pRg st="0" end="0"/>
                                            </p:txEl>
                                          </p:spTgt>
                                        </p:tgtEl>
                                        <p:attrNameLst>
                                          <p:attrName>style.visibility</p:attrName>
                                        </p:attrNameLst>
                                      </p:cBhvr>
                                      <p:to>
                                        <p:strVal val="visible"/>
                                      </p:to>
                                    </p:set>
                                    <p:animEffect transition="in" filter="fade">
                                      <p:cBhvr>
                                        <p:cTn id="39" dur="500"/>
                                        <p:tgtEl>
                                          <p:spTgt spid="49">
                                            <p:txEl>
                                              <p:pRg st="0" end="0"/>
                                            </p:txEl>
                                          </p:spTgt>
                                        </p:tgtEl>
                                      </p:cBhvr>
                                    </p:animEffect>
                                  </p:childTnLst>
                                </p:cTn>
                              </p:par>
                            </p:childTnLst>
                          </p:cTn>
                        </p:par>
                        <p:par>
                          <p:cTn id="40" fill="hold">
                            <p:stCondLst>
                              <p:cond delay="5000"/>
                            </p:stCondLst>
                            <p:childTnLst>
                              <p:par>
                                <p:cTn id="41" presetID="10" presetClass="entr" presetSubtype="0" fill="hold" nodeType="afterEffect">
                                  <p:stCondLst>
                                    <p:cond delay="0"/>
                                  </p:stCondLst>
                                  <p:childTnLst>
                                    <p:set>
                                      <p:cBhvr>
                                        <p:cTn id="42" dur="1" fill="hold">
                                          <p:stCondLst>
                                            <p:cond delay="0"/>
                                          </p:stCondLst>
                                        </p:cTn>
                                        <p:tgtEl>
                                          <p:spTgt spid="50">
                                            <p:txEl>
                                              <p:pRg st="0" end="0"/>
                                            </p:txEl>
                                          </p:spTgt>
                                        </p:tgtEl>
                                        <p:attrNameLst>
                                          <p:attrName>style.visibility</p:attrName>
                                        </p:attrNameLst>
                                      </p:cBhvr>
                                      <p:to>
                                        <p:strVal val="visible"/>
                                      </p:to>
                                    </p:set>
                                    <p:animEffect transition="in" filter="fade">
                                      <p:cBhvr>
                                        <p:cTn id="43" dur="500"/>
                                        <p:tgtEl>
                                          <p:spTgt spid="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30" grpId="0"/>
      <p:bldP spid="41" grpId="0"/>
      <p:bldP spid="41" grpId="1"/>
      <p:bldP spid="42" grpId="0"/>
      <p:bldP spid="42" grpId="1"/>
      <p:bldP spid="46" grpId="0"/>
      <p:bldP spid="47"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DAA21-7956-A664-8BFF-BD4642EBCCF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AFC9C0D-711D-B9AB-A4AB-5DF8ABCD04D0}"/>
              </a:ext>
            </a:extLst>
          </p:cNvPr>
          <p:cNvGrpSpPr/>
          <p:nvPr/>
        </p:nvGrpSpPr>
        <p:grpSpPr>
          <a:xfrm>
            <a:off x="1047099" y="2983004"/>
            <a:ext cx="16212201" cy="2706203"/>
            <a:chOff x="0" y="0"/>
            <a:chExt cx="21616268" cy="3608271"/>
          </a:xfrm>
        </p:grpSpPr>
        <p:sp>
          <p:nvSpPr>
            <p:cNvPr id="3" name="Freeform 3">
              <a:extLst>
                <a:ext uri="{FF2B5EF4-FFF2-40B4-BE49-F238E27FC236}">
                  <a16:creationId xmlns:a16="http://schemas.microsoft.com/office/drawing/2014/main" id="{E20B6EB0-F87B-1BD0-5A07-F6F50D83D240}"/>
                </a:ext>
              </a:extLst>
            </p:cNvPr>
            <p:cNvSpPr/>
            <p:nvPr/>
          </p:nvSpPr>
          <p:spPr>
            <a:xfrm>
              <a:off x="0" y="0"/>
              <a:ext cx="21616231" cy="3608262"/>
            </a:xfrm>
            <a:custGeom>
              <a:avLst/>
              <a:gdLst/>
              <a:ahLst/>
              <a:cxnLst/>
              <a:rect l="l" t="t" r="r" b="b"/>
              <a:pathLst>
                <a:path w="21616231" h="3608262">
                  <a:moveTo>
                    <a:pt x="56235" y="0"/>
                  </a:moveTo>
                  <a:lnTo>
                    <a:pt x="21559997" y="0"/>
                  </a:lnTo>
                  <a:cubicBezTo>
                    <a:pt x="21591054" y="0"/>
                    <a:pt x="21616231" y="25177"/>
                    <a:pt x="21616231" y="56235"/>
                  </a:cubicBezTo>
                  <a:lnTo>
                    <a:pt x="21616231" y="3552027"/>
                  </a:lnTo>
                  <a:cubicBezTo>
                    <a:pt x="21616231" y="3583085"/>
                    <a:pt x="21591054" y="3608262"/>
                    <a:pt x="21559997" y="3608262"/>
                  </a:cubicBezTo>
                  <a:lnTo>
                    <a:pt x="56235" y="3608262"/>
                  </a:lnTo>
                  <a:cubicBezTo>
                    <a:pt x="25177" y="3608262"/>
                    <a:pt x="0" y="3583085"/>
                    <a:pt x="0" y="3552027"/>
                  </a:cubicBezTo>
                  <a:lnTo>
                    <a:pt x="0" y="56235"/>
                  </a:lnTo>
                  <a:cubicBezTo>
                    <a:pt x="0" y="25177"/>
                    <a:pt x="25177" y="0"/>
                    <a:pt x="56235" y="0"/>
                  </a:cubicBezTo>
                  <a:close/>
                </a:path>
              </a:pathLst>
            </a:custGeom>
            <a:blipFill>
              <a:blip r:embed="rId4"/>
              <a:stretch>
                <a:fillRect t="-514598" b="-285652"/>
              </a:stretch>
            </a:blipFill>
          </p:spPr>
        </p:sp>
      </p:grpSp>
      <p:sp>
        <p:nvSpPr>
          <p:cNvPr id="13" name="矩形 12">
            <a:extLst>
              <a:ext uri="{FF2B5EF4-FFF2-40B4-BE49-F238E27FC236}">
                <a16:creationId xmlns:a16="http://schemas.microsoft.com/office/drawing/2014/main" id="{14D8E578-D066-E9E0-3076-4360E6E1E807}"/>
              </a:ext>
            </a:extLst>
          </p:cNvPr>
          <p:cNvSpPr/>
          <p:nvPr/>
        </p:nvSpPr>
        <p:spPr>
          <a:xfrm>
            <a:off x="1047099" y="2955988"/>
            <a:ext cx="16250301" cy="2715213"/>
          </a:xfrm>
          <a:prstGeom prst="rect">
            <a:avLst/>
          </a:prstGeom>
          <a:gradFill>
            <a:gsLst>
              <a:gs pos="0">
                <a:srgbClr val="963B13">
                  <a:alpha val="0"/>
                </a:srgbClr>
              </a:gs>
              <a:gs pos="100000">
                <a:srgbClr val="B01F24">
                  <a:alpha val="64000"/>
                </a:srgbClr>
              </a:gs>
            </a:gsLst>
            <a:lin ang="162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4">
            <a:extLst>
              <a:ext uri="{FF2B5EF4-FFF2-40B4-BE49-F238E27FC236}">
                <a16:creationId xmlns:a16="http://schemas.microsoft.com/office/drawing/2014/main" id="{454E2F5D-EA8B-D1CE-6EBC-3ABA3B1CB12B}"/>
              </a:ext>
            </a:extLst>
          </p:cNvPr>
          <p:cNvGrpSpPr/>
          <p:nvPr/>
        </p:nvGrpSpPr>
        <p:grpSpPr>
          <a:xfrm>
            <a:off x="1674113" y="3882540"/>
            <a:ext cx="14939773" cy="4918560"/>
            <a:chOff x="0" y="0"/>
            <a:chExt cx="3934755" cy="1303899"/>
          </a:xfrm>
        </p:grpSpPr>
        <p:sp>
          <p:nvSpPr>
            <p:cNvPr id="5" name="Freeform 5">
              <a:extLst>
                <a:ext uri="{FF2B5EF4-FFF2-40B4-BE49-F238E27FC236}">
                  <a16:creationId xmlns:a16="http://schemas.microsoft.com/office/drawing/2014/main" id="{C3F349D6-756F-2DCA-345E-D2F6FD2AB881}"/>
                </a:ext>
              </a:extLst>
            </p:cNvPr>
            <p:cNvSpPr/>
            <p:nvPr/>
          </p:nvSpPr>
          <p:spPr>
            <a:xfrm>
              <a:off x="0" y="0"/>
              <a:ext cx="3934755" cy="1303899"/>
            </a:xfrm>
            <a:custGeom>
              <a:avLst/>
              <a:gdLst/>
              <a:ahLst/>
              <a:cxnLst/>
              <a:rect l="l" t="t" r="r" b="b"/>
              <a:pathLst>
                <a:path w="3934755" h="1303899">
                  <a:moveTo>
                    <a:pt x="6737" y="0"/>
                  </a:moveTo>
                  <a:lnTo>
                    <a:pt x="3928018" y="0"/>
                  </a:lnTo>
                  <a:cubicBezTo>
                    <a:pt x="3929805" y="0"/>
                    <a:pt x="3931519" y="710"/>
                    <a:pt x="3932782" y="1973"/>
                  </a:cubicBezTo>
                  <a:cubicBezTo>
                    <a:pt x="3934046" y="3237"/>
                    <a:pt x="3934755" y="4950"/>
                    <a:pt x="3934755" y="6737"/>
                  </a:cubicBezTo>
                  <a:lnTo>
                    <a:pt x="3934755" y="1297163"/>
                  </a:lnTo>
                  <a:cubicBezTo>
                    <a:pt x="3934755" y="1300883"/>
                    <a:pt x="3931739" y="1303899"/>
                    <a:pt x="3928018" y="1303899"/>
                  </a:cubicBezTo>
                  <a:lnTo>
                    <a:pt x="6737" y="1303899"/>
                  </a:lnTo>
                  <a:cubicBezTo>
                    <a:pt x="3016" y="1303899"/>
                    <a:pt x="0" y="1300883"/>
                    <a:pt x="0" y="1297163"/>
                  </a:cubicBezTo>
                  <a:lnTo>
                    <a:pt x="0" y="6737"/>
                  </a:lnTo>
                  <a:cubicBezTo>
                    <a:pt x="0" y="3016"/>
                    <a:pt x="3016" y="0"/>
                    <a:pt x="6737" y="0"/>
                  </a:cubicBezTo>
                  <a:close/>
                </a:path>
              </a:pathLst>
            </a:custGeom>
            <a:solidFill>
              <a:srgbClr val="FFFFFF"/>
            </a:solidFill>
            <a:ln w="9525" cap="sq">
              <a:solidFill>
                <a:srgbClr val="702D22"/>
              </a:solidFill>
              <a:prstDash val="solid"/>
              <a:miter/>
            </a:ln>
          </p:spPr>
        </p:sp>
        <p:sp>
          <p:nvSpPr>
            <p:cNvPr id="6" name="TextBox 6">
              <a:extLst>
                <a:ext uri="{FF2B5EF4-FFF2-40B4-BE49-F238E27FC236}">
                  <a16:creationId xmlns:a16="http://schemas.microsoft.com/office/drawing/2014/main" id="{8EA3C210-03F0-3B9D-DC62-706A18263BA5}"/>
                </a:ext>
              </a:extLst>
            </p:cNvPr>
            <p:cNvSpPr txBox="1"/>
            <p:nvPr/>
          </p:nvSpPr>
          <p:spPr>
            <a:xfrm>
              <a:off x="0" y="-38100"/>
              <a:ext cx="3934755" cy="1341999"/>
            </a:xfrm>
            <a:prstGeom prst="rect">
              <a:avLst/>
            </a:prstGeom>
          </p:spPr>
          <p:txBody>
            <a:bodyPr lIns="50800" tIns="50800" rIns="50800" bIns="50800" rtlCol="0" anchor="ctr"/>
            <a:lstStyle/>
            <a:p>
              <a:pPr marL="0" lvl="0" indent="0" algn="ctr">
                <a:lnSpc>
                  <a:spcPts val="2660"/>
                </a:lnSpc>
                <a:spcBef>
                  <a:spcPct val="0"/>
                </a:spcBef>
              </a:pPr>
              <a:endParaRPr/>
            </a:p>
          </p:txBody>
        </p:sp>
      </p:grpSp>
      <p:grpSp>
        <p:nvGrpSpPr>
          <p:cNvPr id="7" name="Group 7">
            <a:extLst>
              <a:ext uri="{FF2B5EF4-FFF2-40B4-BE49-F238E27FC236}">
                <a16:creationId xmlns:a16="http://schemas.microsoft.com/office/drawing/2014/main" id="{F25C8563-0AA2-D6BB-B99E-CF4F4E80D2B8}"/>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85A2B0D4-51DB-AB1E-2EBD-2AA4319E8601}"/>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3F0D233C-8CEB-A552-D7E3-89878D13BB1B}"/>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86EC7CCD-BBC5-BA7C-C02C-F9327F87B8B9}"/>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5"/>
            <a:stretch>
              <a:fillRect/>
            </a:stretch>
          </a:blipFill>
        </p:spPr>
      </p:sp>
      <p:sp>
        <p:nvSpPr>
          <p:cNvPr id="11" name="TextBox 11">
            <a:extLst>
              <a:ext uri="{FF2B5EF4-FFF2-40B4-BE49-F238E27FC236}">
                <a16:creationId xmlns:a16="http://schemas.microsoft.com/office/drawing/2014/main" id="{95E82729-9473-C3FE-9261-12441F625D9C}"/>
              </a:ext>
            </a:extLst>
          </p:cNvPr>
          <p:cNvSpPr txBox="1"/>
          <p:nvPr/>
        </p:nvSpPr>
        <p:spPr>
          <a:xfrm>
            <a:off x="1206639" y="876301"/>
            <a:ext cx="952465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债务处理</a:t>
            </a:r>
          </a:p>
        </p:txBody>
      </p:sp>
      <p:sp>
        <p:nvSpPr>
          <p:cNvPr id="20" name="AutoShape 20">
            <a:extLst>
              <a:ext uri="{FF2B5EF4-FFF2-40B4-BE49-F238E27FC236}">
                <a16:creationId xmlns:a16="http://schemas.microsoft.com/office/drawing/2014/main" id="{C61E4B6C-9CF3-4E54-8389-A81F1F41DE9F}"/>
              </a:ext>
            </a:extLst>
          </p:cNvPr>
          <p:cNvSpPr/>
          <p:nvPr/>
        </p:nvSpPr>
        <p:spPr>
          <a:xfrm>
            <a:off x="4572001" y="1504950"/>
            <a:ext cx="9524650" cy="0"/>
          </a:xfrm>
          <a:prstGeom prst="line">
            <a:avLst/>
          </a:prstGeom>
          <a:ln w="38100" cap="flat">
            <a:solidFill>
              <a:srgbClr val="B01F24">
                <a:alpha val="62745"/>
              </a:srgbClr>
            </a:solidFill>
            <a:prstDash val="solid"/>
            <a:headEnd type="oval" w="lg" len="lg"/>
            <a:tailEnd type="none" w="sm" len="sm"/>
          </a:ln>
        </p:spPr>
      </p:sp>
      <p:sp>
        <p:nvSpPr>
          <p:cNvPr id="14" name="TextBox 12">
            <a:extLst>
              <a:ext uri="{FF2B5EF4-FFF2-40B4-BE49-F238E27FC236}">
                <a16:creationId xmlns:a16="http://schemas.microsoft.com/office/drawing/2014/main" id="{C2446D3C-2FE2-25F5-1177-B2EDCCA128DA}"/>
              </a:ext>
            </a:extLst>
          </p:cNvPr>
          <p:cNvSpPr txBox="1"/>
          <p:nvPr>
            <p:custDataLst>
              <p:tags r:id="rId1"/>
            </p:custDataLst>
          </p:nvPr>
        </p:nvSpPr>
        <p:spPr>
          <a:xfrm>
            <a:off x="2218915" y="4529177"/>
            <a:ext cx="13868570" cy="590739"/>
          </a:xfrm>
          <a:prstGeom prst="rect">
            <a:avLst/>
          </a:prstGeom>
        </p:spPr>
        <p:txBody>
          <a:bodyPr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土地相关债务的处理原则</a:t>
            </a:r>
          </a:p>
        </p:txBody>
      </p:sp>
      <p:sp>
        <p:nvSpPr>
          <p:cNvPr id="15" name="文本框 14">
            <a:extLst>
              <a:ext uri="{FF2B5EF4-FFF2-40B4-BE49-F238E27FC236}">
                <a16:creationId xmlns:a16="http://schemas.microsoft.com/office/drawing/2014/main" id="{F67E89F4-67DA-6DEF-D5A4-8C38F548FE79}"/>
              </a:ext>
            </a:extLst>
          </p:cNvPr>
          <p:cNvSpPr txBox="1"/>
          <p:nvPr/>
        </p:nvSpPr>
        <p:spPr>
          <a:xfrm>
            <a:off x="3733626" y="5646290"/>
            <a:ext cx="11201400" cy="1477328"/>
          </a:xfrm>
          <a:prstGeom prst="rect">
            <a:avLst/>
          </a:prstGeom>
          <a:noFill/>
        </p:spPr>
        <p:txBody>
          <a:bodyPr wrap="square" lIns="0" tIns="0" rIns="0" bIns="0" rtlCol="0">
            <a:spAutoFit/>
          </a:bodyPr>
          <a:lstStyle/>
          <a:p>
            <a:pPr marL="457200" algn="just">
              <a:buNone/>
            </a:pP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        消灭口头的及书面的一切佃租契约，取消农民对这些财产与土地的义务与债务，并宣布一切高利贷债务无效，商人及工人农民之间的债务不包括在内。所有旧地主与农民约定自愿偿还的企图，应以革命的法律加以严禁，并不准农民部分的退还地主豪绅的土地，或偿还一部分的债务。</a:t>
            </a:r>
            <a:endParaRPr lang="zh-CN" altLang="en-US" noProof="0" dirty="0">
              <a:ln>
                <a:noFill/>
              </a:ln>
              <a:solidFill>
                <a:schemeClr val="bg1"/>
              </a:solidFill>
              <a:effectLst/>
              <a:uLnTx/>
              <a:uFillTx/>
              <a:latin typeface="思源黑体 Normal" panose="020B0400000000000000" charset="-122"/>
              <a:ea typeface="思源黑体 Normal" panose="020B0400000000000000" charset="-122"/>
              <a:cs typeface="+mn-ea"/>
              <a:sym typeface="+mn-lt"/>
            </a:endParaRPr>
          </a:p>
        </p:txBody>
      </p:sp>
    </p:spTree>
    <p:extLst>
      <p:ext uri="{BB962C8B-B14F-4D97-AF65-F5344CB8AC3E}">
        <p14:creationId xmlns:p14="http://schemas.microsoft.com/office/powerpoint/2010/main" val="62923676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028C9-3C9B-B256-1AF8-69F5C7D26A3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63866F3-5A16-D881-83D2-ABAF72EBAFB6}"/>
              </a:ext>
            </a:extLst>
          </p:cNvPr>
          <p:cNvGrpSpPr/>
          <p:nvPr/>
        </p:nvGrpSpPr>
        <p:grpSpPr>
          <a:xfrm>
            <a:off x="1047099" y="2983004"/>
            <a:ext cx="16212201" cy="2706203"/>
            <a:chOff x="0" y="0"/>
            <a:chExt cx="21616268" cy="3608271"/>
          </a:xfrm>
        </p:grpSpPr>
        <p:sp>
          <p:nvSpPr>
            <p:cNvPr id="3" name="Freeform 3">
              <a:extLst>
                <a:ext uri="{FF2B5EF4-FFF2-40B4-BE49-F238E27FC236}">
                  <a16:creationId xmlns:a16="http://schemas.microsoft.com/office/drawing/2014/main" id="{D202F9ED-8716-A504-EE11-DC00FA91E2FE}"/>
                </a:ext>
              </a:extLst>
            </p:cNvPr>
            <p:cNvSpPr/>
            <p:nvPr/>
          </p:nvSpPr>
          <p:spPr>
            <a:xfrm>
              <a:off x="0" y="0"/>
              <a:ext cx="21616231" cy="3608262"/>
            </a:xfrm>
            <a:custGeom>
              <a:avLst/>
              <a:gdLst/>
              <a:ahLst/>
              <a:cxnLst/>
              <a:rect l="l" t="t" r="r" b="b"/>
              <a:pathLst>
                <a:path w="21616231" h="3608262">
                  <a:moveTo>
                    <a:pt x="56235" y="0"/>
                  </a:moveTo>
                  <a:lnTo>
                    <a:pt x="21559997" y="0"/>
                  </a:lnTo>
                  <a:cubicBezTo>
                    <a:pt x="21591054" y="0"/>
                    <a:pt x="21616231" y="25177"/>
                    <a:pt x="21616231" y="56235"/>
                  </a:cubicBezTo>
                  <a:lnTo>
                    <a:pt x="21616231" y="3552027"/>
                  </a:lnTo>
                  <a:cubicBezTo>
                    <a:pt x="21616231" y="3583085"/>
                    <a:pt x="21591054" y="3608262"/>
                    <a:pt x="21559997" y="3608262"/>
                  </a:cubicBezTo>
                  <a:lnTo>
                    <a:pt x="56235" y="3608262"/>
                  </a:lnTo>
                  <a:cubicBezTo>
                    <a:pt x="25177" y="3608262"/>
                    <a:pt x="0" y="3583085"/>
                    <a:pt x="0" y="3552027"/>
                  </a:cubicBezTo>
                  <a:lnTo>
                    <a:pt x="0" y="56235"/>
                  </a:lnTo>
                  <a:cubicBezTo>
                    <a:pt x="0" y="25177"/>
                    <a:pt x="25177" y="0"/>
                    <a:pt x="56235" y="0"/>
                  </a:cubicBezTo>
                  <a:close/>
                </a:path>
              </a:pathLst>
            </a:custGeom>
            <a:blipFill>
              <a:blip r:embed="rId6"/>
              <a:stretch>
                <a:fillRect t="-514598" b="-285652"/>
              </a:stretch>
            </a:blipFill>
          </p:spPr>
        </p:sp>
      </p:grpSp>
      <p:sp>
        <p:nvSpPr>
          <p:cNvPr id="13" name="矩形 12">
            <a:extLst>
              <a:ext uri="{FF2B5EF4-FFF2-40B4-BE49-F238E27FC236}">
                <a16:creationId xmlns:a16="http://schemas.microsoft.com/office/drawing/2014/main" id="{DBE8387F-CAD3-DD79-C628-1F0EC4D132C4}"/>
              </a:ext>
            </a:extLst>
          </p:cNvPr>
          <p:cNvSpPr/>
          <p:nvPr/>
        </p:nvSpPr>
        <p:spPr>
          <a:xfrm>
            <a:off x="1047099" y="2955988"/>
            <a:ext cx="16250301" cy="2715213"/>
          </a:xfrm>
          <a:prstGeom prst="rect">
            <a:avLst/>
          </a:prstGeom>
          <a:gradFill>
            <a:gsLst>
              <a:gs pos="0">
                <a:srgbClr val="963B13">
                  <a:alpha val="0"/>
                </a:srgbClr>
              </a:gs>
              <a:gs pos="100000">
                <a:srgbClr val="B01F24">
                  <a:alpha val="64000"/>
                </a:srgbClr>
              </a:gs>
            </a:gsLst>
            <a:lin ang="162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4">
            <a:extLst>
              <a:ext uri="{FF2B5EF4-FFF2-40B4-BE49-F238E27FC236}">
                <a16:creationId xmlns:a16="http://schemas.microsoft.com/office/drawing/2014/main" id="{0A8E6288-EB07-7630-83B3-7F67DF092128}"/>
              </a:ext>
            </a:extLst>
          </p:cNvPr>
          <p:cNvGrpSpPr/>
          <p:nvPr/>
        </p:nvGrpSpPr>
        <p:grpSpPr>
          <a:xfrm>
            <a:off x="1674113" y="3863490"/>
            <a:ext cx="14939773" cy="4918560"/>
            <a:chOff x="0" y="0"/>
            <a:chExt cx="3934755" cy="1303899"/>
          </a:xfrm>
        </p:grpSpPr>
        <p:sp>
          <p:nvSpPr>
            <p:cNvPr id="5" name="Freeform 5">
              <a:extLst>
                <a:ext uri="{FF2B5EF4-FFF2-40B4-BE49-F238E27FC236}">
                  <a16:creationId xmlns:a16="http://schemas.microsoft.com/office/drawing/2014/main" id="{86F6461A-D2B6-7E38-D2A3-A6CBF847082E}"/>
                </a:ext>
              </a:extLst>
            </p:cNvPr>
            <p:cNvSpPr/>
            <p:nvPr/>
          </p:nvSpPr>
          <p:spPr>
            <a:xfrm>
              <a:off x="0" y="0"/>
              <a:ext cx="3934755" cy="1303899"/>
            </a:xfrm>
            <a:custGeom>
              <a:avLst/>
              <a:gdLst/>
              <a:ahLst/>
              <a:cxnLst/>
              <a:rect l="l" t="t" r="r" b="b"/>
              <a:pathLst>
                <a:path w="3934755" h="1303899">
                  <a:moveTo>
                    <a:pt x="6737" y="0"/>
                  </a:moveTo>
                  <a:lnTo>
                    <a:pt x="3928018" y="0"/>
                  </a:lnTo>
                  <a:cubicBezTo>
                    <a:pt x="3929805" y="0"/>
                    <a:pt x="3931519" y="710"/>
                    <a:pt x="3932782" y="1973"/>
                  </a:cubicBezTo>
                  <a:cubicBezTo>
                    <a:pt x="3934046" y="3237"/>
                    <a:pt x="3934755" y="4950"/>
                    <a:pt x="3934755" y="6737"/>
                  </a:cubicBezTo>
                  <a:lnTo>
                    <a:pt x="3934755" y="1297163"/>
                  </a:lnTo>
                  <a:cubicBezTo>
                    <a:pt x="3934755" y="1300883"/>
                    <a:pt x="3931739" y="1303899"/>
                    <a:pt x="3928018" y="1303899"/>
                  </a:cubicBezTo>
                  <a:lnTo>
                    <a:pt x="6737" y="1303899"/>
                  </a:lnTo>
                  <a:cubicBezTo>
                    <a:pt x="3016" y="1303899"/>
                    <a:pt x="0" y="1300883"/>
                    <a:pt x="0" y="1297163"/>
                  </a:cubicBezTo>
                  <a:lnTo>
                    <a:pt x="0" y="6737"/>
                  </a:lnTo>
                  <a:cubicBezTo>
                    <a:pt x="0" y="3016"/>
                    <a:pt x="3016" y="0"/>
                    <a:pt x="6737" y="0"/>
                  </a:cubicBezTo>
                  <a:close/>
                </a:path>
              </a:pathLst>
            </a:custGeom>
            <a:solidFill>
              <a:srgbClr val="FFFFFF"/>
            </a:solidFill>
            <a:ln w="9525" cap="sq">
              <a:solidFill>
                <a:srgbClr val="702D22"/>
              </a:solidFill>
              <a:prstDash val="solid"/>
              <a:miter/>
            </a:ln>
          </p:spPr>
        </p:sp>
        <p:sp>
          <p:nvSpPr>
            <p:cNvPr id="6" name="TextBox 6">
              <a:extLst>
                <a:ext uri="{FF2B5EF4-FFF2-40B4-BE49-F238E27FC236}">
                  <a16:creationId xmlns:a16="http://schemas.microsoft.com/office/drawing/2014/main" id="{1D18283C-B000-012D-9813-B3A5D57721A0}"/>
                </a:ext>
              </a:extLst>
            </p:cNvPr>
            <p:cNvSpPr txBox="1"/>
            <p:nvPr/>
          </p:nvSpPr>
          <p:spPr>
            <a:xfrm>
              <a:off x="0" y="-38100"/>
              <a:ext cx="3934755" cy="1341999"/>
            </a:xfrm>
            <a:prstGeom prst="rect">
              <a:avLst/>
            </a:prstGeom>
          </p:spPr>
          <p:txBody>
            <a:bodyPr lIns="50800" tIns="50800" rIns="50800" bIns="50800" rtlCol="0" anchor="ctr"/>
            <a:lstStyle/>
            <a:p>
              <a:pPr marL="0" lvl="0" indent="0" algn="ctr">
                <a:lnSpc>
                  <a:spcPts val="2660"/>
                </a:lnSpc>
                <a:spcBef>
                  <a:spcPct val="0"/>
                </a:spcBef>
              </a:pPr>
              <a:endParaRPr/>
            </a:p>
          </p:txBody>
        </p:sp>
      </p:grpSp>
      <p:grpSp>
        <p:nvGrpSpPr>
          <p:cNvPr id="7" name="Group 7">
            <a:extLst>
              <a:ext uri="{FF2B5EF4-FFF2-40B4-BE49-F238E27FC236}">
                <a16:creationId xmlns:a16="http://schemas.microsoft.com/office/drawing/2014/main" id="{84733736-1538-9B27-3BC3-5F45B9174CBD}"/>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34AC1F6A-5B5B-458D-7814-70C5F033F666}"/>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AD9D4BDD-1325-215B-7573-36CE8A2D6E9F}"/>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FA6425C1-3421-CB6B-F462-78B49954F3D9}"/>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7"/>
            <a:stretch>
              <a:fillRect/>
            </a:stretch>
          </a:blipFill>
        </p:spPr>
      </p:sp>
      <p:sp>
        <p:nvSpPr>
          <p:cNvPr id="11" name="TextBox 11">
            <a:extLst>
              <a:ext uri="{FF2B5EF4-FFF2-40B4-BE49-F238E27FC236}">
                <a16:creationId xmlns:a16="http://schemas.microsoft.com/office/drawing/2014/main" id="{D86951CE-7AFB-FB33-E074-0F7B806DEBFA}"/>
              </a:ext>
            </a:extLst>
          </p:cNvPr>
          <p:cNvSpPr txBox="1"/>
          <p:nvPr/>
        </p:nvSpPr>
        <p:spPr>
          <a:xfrm>
            <a:off x="1206639" y="876301"/>
            <a:ext cx="952465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所有权归属、分配土地标准</a:t>
            </a:r>
          </a:p>
        </p:txBody>
      </p:sp>
      <p:sp>
        <p:nvSpPr>
          <p:cNvPr id="20" name="AutoShape 20">
            <a:extLst>
              <a:ext uri="{FF2B5EF4-FFF2-40B4-BE49-F238E27FC236}">
                <a16:creationId xmlns:a16="http://schemas.microsoft.com/office/drawing/2014/main" id="{9D070BAC-658F-DEA1-A7A6-FAAB6BDCC35D}"/>
              </a:ext>
            </a:extLst>
          </p:cNvPr>
          <p:cNvSpPr/>
          <p:nvPr/>
        </p:nvSpPr>
        <p:spPr>
          <a:xfrm>
            <a:off x="10439400" y="1504950"/>
            <a:ext cx="3657250" cy="0"/>
          </a:xfrm>
          <a:prstGeom prst="line">
            <a:avLst/>
          </a:prstGeom>
          <a:ln w="38100" cap="flat">
            <a:solidFill>
              <a:srgbClr val="B01F24">
                <a:alpha val="62745"/>
              </a:srgbClr>
            </a:solidFill>
            <a:prstDash val="solid"/>
            <a:headEnd type="oval" w="lg" len="lg"/>
            <a:tailEnd type="none" w="sm" len="sm"/>
          </a:ln>
        </p:spPr>
      </p:sp>
      <p:sp>
        <p:nvSpPr>
          <p:cNvPr id="14" name="TextBox 12">
            <a:extLst>
              <a:ext uri="{FF2B5EF4-FFF2-40B4-BE49-F238E27FC236}">
                <a16:creationId xmlns:a16="http://schemas.microsoft.com/office/drawing/2014/main" id="{78BC1E0B-1C1D-05F6-BAEE-6D64601E2B48}"/>
              </a:ext>
            </a:extLst>
          </p:cNvPr>
          <p:cNvSpPr txBox="1"/>
          <p:nvPr>
            <p:custDataLst>
              <p:tags r:id="rId1"/>
            </p:custDataLst>
          </p:nvPr>
        </p:nvSpPr>
        <p:spPr>
          <a:xfrm>
            <a:off x="2209800" y="4137263"/>
            <a:ext cx="4515501" cy="590739"/>
          </a:xfrm>
          <a:prstGeom prst="rect">
            <a:avLst/>
          </a:prstGeom>
        </p:spPr>
        <p:txBody>
          <a:bodyPr wrap="square"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土地所有权归属</a:t>
            </a:r>
          </a:p>
        </p:txBody>
      </p:sp>
      <p:sp>
        <p:nvSpPr>
          <p:cNvPr id="12" name="矩形: 圆角 11">
            <a:extLst>
              <a:ext uri="{FF2B5EF4-FFF2-40B4-BE49-F238E27FC236}">
                <a16:creationId xmlns:a16="http://schemas.microsoft.com/office/drawing/2014/main" id="{476C2F98-EBFE-502F-CA8C-EE9A143494B7}"/>
              </a:ext>
            </a:extLst>
          </p:cNvPr>
          <p:cNvSpPr/>
          <p:nvPr/>
        </p:nvSpPr>
        <p:spPr>
          <a:xfrm>
            <a:off x="2345635" y="5296498"/>
            <a:ext cx="4155215" cy="2818802"/>
          </a:xfrm>
          <a:prstGeom prst="roundRect">
            <a:avLst/>
          </a:prstGeom>
          <a:solidFill>
            <a:schemeClr val="bg2">
              <a:lumMod val="85000"/>
            </a:schemeClr>
          </a:solidFill>
          <a:ln>
            <a:solidFill>
              <a:schemeClr val="bg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7DA15A2-8CE9-6866-76A6-FB5D65D25FEE}"/>
              </a:ext>
            </a:extLst>
          </p:cNvPr>
          <p:cNvSpPr txBox="1"/>
          <p:nvPr/>
        </p:nvSpPr>
        <p:spPr>
          <a:xfrm>
            <a:off x="2057400" y="5809952"/>
            <a:ext cx="4155215" cy="1477328"/>
          </a:xfrm>
          <a:prstGeom prst="rect">
            <a:avLst/>
          </a:prstGeom>
          <a:noFill/>
        </p:spPr>
        <p:txBody>
          <a:bodyPr wrap="square" lIns="0" tIns="0" rIns="0" bIns="0" rtlCol="0">
            <a:spAutoFit/>
          </a:bodyPr>
          <a:lstStyle/>
          <a:p>
            <a:pPr marL="457200" algn="just">
              <a:buNone/>
            </a:pP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农民享有分配土地的所有权，可以进行出租与土地的买卖，同时苏维埃政府应严禁富农投机与地主买回原有土地。</a:t>
            </a:r>
            <a:endParaRPr lang="zh-CN" altLang="en-US" noProof="0" dirty="0">
              <a:ln>
                <a:noFill/>
              </a:ln>
              <a:solidFill>
                <a:schemeClr val="bg1"/>
              </a:solidFill>
              <a:effectLst/>
              <a:uLnTx/>
              <a:uFillTx/>
              <a:latin typeface="思源黑体 Normal" panose="020B0400000000000000" charset="-122"/>
              <a:ea typeface="思源黑体 Normal" panose="020B0400000000000000" charset="-122"/>
              <a:cs typeface="+mn-ea"/>
              <a:sym typeface="+mn-lt"/>
            </a:endParaRPr>
          </a:p>
        </p:txBody>
      </p:sp>
      <p:sp>
        <p:nvSpPr>
          <p:cNvPr id="19" name="TextBox 12">
            <a:extLst>
              <a:ext uri="{FF2B5EF4-FFF2-40B4-BE49-F238E27FC236}">
                <a16:creationId xmlns:a16="http://schemas.microsoft.com/office/drawing/2014/main" id="{4BA6B8AA-DC97-EF83-49C4-6EBC508574D3}"/>
              </a:ext>
            </a:extLst>
          </p:cNvPr>
          <p:cNvSpPr txBox="1"/>
          <p:nvPr>
            <p:custDataLst>
              <p:tags r:id="rId2"/>
            </p:custDataLst>
          </p:nvPr>
        </p:nvSpPr>
        <p:spPr>
          <a:xfrm>
            <a:off x="6748302" y="4137263"/>
            <a:ext cx="4515501" cy="590739"/>
          </a:xfrm>
          <a:prstGeom prst="rect">
            <a:avLst/>
          </a:prstGeom>
        </p:spPr>
        <p:txBody>
          <a:bodyPr wrap="square"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分配土地的区域标准</a:t>
            </a:r>
          </a:p>
        </p:txBody>
      </p:sp>
      <p:sp>
        <p:nvSpPr>
          <p:cNvPr id="21" name="矩形: 圆角 20">
            <a:extLst>
              <a:ext uri="{FF2B5EF4-FFF2-40B4-BE49-F238E27FC236}">
                <a16:creationId xmlns:a16="http://schemas.microsoft.com/office/drawing/2014/main" id="{B5206777-71C9-4BA6-BF4D-1E5125BE8A13}"/>
              </a:ext>
            </a:extLst>
          </p:cNvPr>
          <p:cNvSpPr/>
          <p:nvPr/>
        </p:nvSpPr>
        <p:spPr>
          <a:xfrm>
            <a:off x="6884137" y="5296498"/>
            <a:ext cx="4155215" cy="2818802"/>
          </a:xfrm>
          <a:prstGeom prst="roundRect">
            <a:avLst/>
          </a:prstGeom>
          <a:solidFill>
            <a:schemeClr val="bg2">
              <a:lumMod val="85000"/>
            </a:schemeClr>
          </a:solidFill>
          <a:ln>
            <a:solidFill>
              <a:schemeClr val="bg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2B8AE764-8D5D-C765-042B-083D124BFA7C}"/>
              </a:ext>
            </a:extLst>
          </p:cNvPr>
          <p:cNvSpPr txBox="1"/>
          <p:nvPr/>
        </p:nvSpPr>
        <p:spPr>
          <a:xfrm>
            <a:off x="6595902" y="5809952"/>
            <a:ext cx="4376898" cy="2215991"/>
          </a:xfrm>
          <a:prstGeom prst="rect">
            <a:avLst/>
          </a:prstGeom>
          <a:noFill/>
        </p:spPr>
        <p:txBody>
          <a:bodyPr wrap="square" lIns="0" tIns="0" rIns="0" bIns="0" rtlCol="0">
            <a:spAutoFit/>
          </a:bodyPr>
          <a:lstStyle/>
          <a:p>
            <a:pPr marL="457200" algn="just">
              <a:buNone/>
            </a:pP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采取“原耕总合分配”的方法。即以乡为单位，按全乡人口总数，除全乡人口原来所耕田地的总数，抽多补少，抽肥补瘦，“移得田动的移田”</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移田不动的移民”。</a:t>
            </a:r>
            <a:endParaRPr lang="zh-CN" altLang="en-US" noProof="0" dirty="0">
              <a:ln>
                <a:noFill/>
              </a:ln>
              <a:solidFill>
                <a:schemeClr val="bg1"/>
              </a:solidFill>
              <a:effectLst/>
              <a:uLnTx/>
              <a:uFillTx/>
              <a:latin typeface="思源黑体 Normal" panose="020B0400000000000000" charset="-122"/>
              <a:ea typeface="思源黑体 Normal" panose="020B0400000000000000" charset="-122"/>
              <a:cs typeface="+mn-ea"/>
              <a:sym typeface="+mn-lt"/>
            </a:endParaRPr>
          </a:p>
        </p:txBody>
      </p:sp>
      <p:sp>
        <p:nvSpPr>
          <p:cNvPr id="23" name="TextBox 12">
            <a:extLst>
              <a:ext uri="{FF2B5EF4-FFF2-40B4-BE49-F238E27FC236}">
                <a16:creationId xmlns:a16="http://schemas.microsoft.com/office/drawing/2014/main" id="{4B6536A4-5B4D-FF49-DDFE-19ABE181E3C9}"/>
              </a:ext>
            </a:extLst>
          </p:cNvPr>
          <p:cNvSpPr txBox="1"/>
          <p:nvPr>
            <p:custDataLst>
              <p:tags r:id="rId3"/>
            </p:custDataLst>
          </p:nvPr>
        </p:nvSpPr>
        <p:spPr>
          <a:xfrm>
            <a:off x="11286804" y="4137263"/>
            <a:ext cx="4515501" cy="590739"/>
          </a:xfrm>
          <a:prstGeom prst="rect">
            <a:avLst/>
          </a:prstGeom>
        </p:spPr>
        <p:txBody>
          <a:bodyPr wrap="square"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分配土地的数量标准</a:t>
            </a:r>
          </a:p>
        </p:txBody>
      </p:sp>
      <p:sp>
        <p:nvSpPr>
          <p:cNvPr id="24" name="矩形: 圆角 23">
            <a:extLst>
              <a:ext uri="{FF2B5EF4-FFF2-40B4-BE49-F238E27FC236}">
                <a16:creationId xmlns:a16="http://schemas.microsoft.com/office/drawing/2014/main" id="{A5BD3C1C-7AA3-DA20-65F9-544C9194A903}"/>
              </a:ext>
            </a:extLst>
          </p:cNvPr>
          <p:cNvSpPr/>
          <p:nvPr/>
        </p:nvSpPr>
        <p:spPr>
          <a:xfrm>
            <a:off x="11422639" y="5296498"/>
            <a:ext cx="4155215" cy="2818802"/>
          </a:xfrm>
          <a:prstGeom prst="roundRect">
            <a:avLst/>
          </a:prstGeom>
          <a:solidFill>
            <a:schemeClr val="bg2">
              <a:lumMod val="85000"/>
            </a:schemeClr>
          </a:solidFill>
          <a:ln>
            <a:solidFill>
              <a:schemeClr val="bg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456F9A2D-41A6-3898-3C70-A616E783D9B2}"/>
              </a:ext>
            </a:extLst>
          </p:cNvPr>
          <p:cNvSpPr txBox="1"/>
          <p:nvPr/>
        </p:nvSpPr>
        <p:spPr>
          <a:xfrm>
            <a:off x="11134404" y="5809952"/>
            <a:ext cx="4155215" cy="1477328"/>
          </a:xfrm>
          <a:prstGeom prst="rect">
            <a:avLst/>
          </a:prstGeom>
          <a:noFill/>
        </p:spPr>
        <p:txBody>
          <a:bodyPr wrap="square" lIns="0" tIns="0" rIns="0" bIns="0" rtlCol="0">
            <a:spAutoFit/>
          </a:bodyPr>
          <a:lstStyle/>
          <a:p>
            <a:pPr marL="457200" algn="just">
              <a:buNone/>
            </a:pP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地方苏维埃政府，应根据各个乡村当地情形，选择最有利于贫农中农的原则来分配土地。</a:t>
            </a:r>
            <a:endParaRPr lang="zh-CN" altLang="en-US" noProof="0" dirty="0">
              <a:ln>
                <a:noFill/>
              </a:ln>
              <a:solidFill>
                <a:schemeClr val="bg1"/>
              </a:solidFill>
              <a:effectLst/>
              <a:uLnTx/>
              <a:uFillTx/>
              <a:latin typeface="思源黑体 Normal" panose="020B0400000000000000" charset="-122"/>
              <a:ea typeface="思源黑体 Normal" panose="020B0400000000000000" charset="-122"/>
              <a:cs typeface="+mn-ea"/>
              <a:sym typeface="+mn-lt"/>
            </a:endParaRPr>
          </a:p>
        </p:txBody>
      </p:sp>
    </p:spTree>
    <p:extLst>
      <p:ext uri="{BB962C8B-B14F-4D97-AF65-F5344CB8AC3E}">
        <p14:creationId xmlns:p14="http://schemas.microsoft.com/office/powerpoint/2010/main" val="279536215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85EFC-F8A9-A461-CB6C-2C02B868B1E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CAC9F9C-F388-0AB1-4C30-39D10EA7CA4B}"/>
              </a:ext>
            </a:extLst>
          </p:cNvPr>
          <p:cNvGrpSpPr/>
          <p:nvPr/>
        </p:nvGrpSpPr>
        <p:grpSpPr>
          <a:xfrm>
            <a:off x="1047099" y="2983004"/>
            <a:ext cx="16212201" cy="2706203"/>
            <a:chOff x="0" y="0"/>
            <a:chExt cx="21616268" cy="3608271"/>
          </a:xfrm>
        </p:grpSpPr>
        <p:sp>
          <p:nvSpPr>
            <p:cNvPr id="3" name="Freeform 3">
              <a:extLst>
                <a:ext uri="{FF2B5EF4-FFF2-40B4-BE49-F238E27FC236}">
                  <a16:creationId xmlns:a16="http://schemas.microsoft.com/office/drawing/2014/main" id="{61CFC265-B684-69BF-55EE-3EFD6E607D73}"/>
                </a:ext>
              </a:extLst>
            </p:cNvPr>
            <p:cNvSpPr/>
            <p:nvPr/>
          </p:nvSpPr>
          <p:spPr>
            <a:xfrm>
              <a:off x="0" y="0"/>
              <a:ext cx="21616231" cy="3608262"/>
            </a:xfrm>
            <a:custGeom>
              <a:avLst/>
              <a:gdLst/>
              <a:ahLst/>
              <a:cxnLst/>
              <a:rect l="l" t="t" r="r" b="b"/>
              <a:pathLst>
                <a:path w="21616231" h="3608262">
                  <a:moveTo>
                    <a:pt x="56235" y="0"/>
                  </a:moveTo>
                  <a:lnTo>
                    <a:pt x="21559997" y="0"/>
                  </a:lnTo>
                  <a:cubicBezTo>
                    <a:pt x="21591054" y="0"/>
                    <a:pt x="21616231" y="25177"/>
                    <a:pt x="21616231" y="56235"/>
                  </a:cubicBezTo>
                  <a:lnTo>
                    <a:pt x="21616231" y="3552027"/>
                  </a:lnTo>
                  <a:cubicBezTo>
                    <a:pt x="21616231" y="3583085"/>
                    <a:pt x="21591054" y="3608262"/>
                    <a:pt x="21559997" y="3608262"/>
                  </a:cubicBezTo>
                  <a:lnTo>
                    <a:pt x="56235" y="3608262"/>
                  </a:lnTo>
                  <a:cubicBezTo>
                    <a:pt x="25177" y="3608262"/>
                    <a:pt x="0" y="3583085"/>
                    <a:pt x="0" y="3552027"/>
                  </a:cubicBezTo>
                  <a:lnTo>
                    <a:pt x="0" y="56235"/>
                  </a:lnTo>
                  <a:cubicBezTo>
                    <a:pt x="0" y="25177"/>
                    <a:pt x="25177" y="0"/>
                    <a:pt x="56235" y="0"/>
                  </a:cubicBezTo>
                  <a:close/>
                </a:path>
              </a:pathLst>
            </a:custGeom>
            <a:blipFill>
              <a:blip r:embed="rId6"/>
              <a:stretch>
                <a:fillRect t="-514598" b="-285652"/>
              </a:stretch>
            </a:blipFill>
          </p:spPr>
        </p:sp>
      </p:grpSp>
      <p:sp>
        <p:nvSpPr>
          <p:cNvPr id="13" name="矩形 12">
            <a:extLst>
              <a:ext uri="{FF2B5EF4-FFF2-40B4-BE49-F238E27FC236}">
                <a16:creationId xmlns:a16="http://schemas.microsoft.com/office/drawing/2014/main" id="{4385E35F-2567-E924-73CF-4841CE430DE0}"/>
              </a:ext>
            </a:extLst>
          </p:cNvPr>
          <p:cNvSpPr/>
          <p:nvPr/>
        </p:nvSpPr>
        <p:spPr>
          <a:xfrm>
            <a:off x="1047099" y="2955988"/>
            <a:ext cx="16250301" cy="2715213"/>
          </a:xfrm>
          <a:prstGeom prst="rect">
            <a:avLst/>
          </a:prstGeom>
          <a:gradFill>
            <a:gsLst>
              <a:gs pos="0">
                <a:srgbClr val="963B13">
                  <a:alpha val="0"/>
                </a:srgbClr>
              </a:gs>
              <a:gs pos="100000">
                <a:srgbClr val="B01F24">
                  <a:alpha val="64000"/>
                </a:srgbClr>
              </a:gs>
            </a:gsLst>
            <a:lin ang="162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4">
            <a:extLst>
              <a:ext uri="{FF2B5EF4-FFF2-40B4-BE49-F238E27FC236}">
                <a16:creationId xmlns:a16="http://schemas.microsoft.com/office/drawing/2014/main" id="{85F5176E-8A37-E820-F10B-C337021B8BB8}"/>
              </a:ext>
            </a:extLst>
          </p:cNvPr>
          <p:cNvGrpSpPr/>
          <p:nvPr/>
        </p:nvGrpSpPr>
        <p:grpSpPr>
          <a:xfrm>
            <a:off x="1674113" y="3863490"/>
            <a:ext cx="14939773" cy="4918560"/>
            <a:chOff x="0" y="0"/>
            <a:chExt cx="3934755" cy="1303899"/>
          </a:xfrm>
        </p:grpSpPr>
        <p:sp>
          <p:nvSpPr>
            <p:cNvPr id="5" name="Freeform 5">
              <a:extLst>
                <a:ext uri="{FF2B5EF4-FFF2-40B4-BE49-F238E27FC236}">
                  <a16:creationId xmlns:a16="http://schemas.microsoft.com/office/drawing/2014/main" id="{42218656-A47F-C422-2BC0-96A49913C8D6}"/>
                </a:ext>
              </a:extLst>
            </p:cNvPr>
            <p:cNvSpPr/>
            <p:nvPr/>
          </p:nvSpPr>
          <p:spPr>
            <a:xfrm>
              <a:off x="0" y="0"/>
              <a:ext cx="3934755" cy="1303899"/>
            </a:xfrm>
            <a:custGeom>
              <a:avLst/>
              <a:gdLst/>
              <a:ahLst/>
              <a:cxnLst/>
              <a:rect l="l" t="t" r="r" b="b"/>
              <a:pathLst>
                <a:path w="3934755" h="1303899">
                  <a:moveTo>
                    <a:pt x="6737" y="0"/>
                  </a:moveTo>
                  <a:lnTo>
                    <a:pt x="3928018" y="0"/>
                  </a:lnTo>
                  <a:cubicBezTo>
                    <a:pt x="3929805" y="0"/>
                    <a:pt x="3931519" y="710"/>
                    <a:pt x="3932782" y="1973"/>
                  </a:cubicBezTo>
                  <a:cubicBezTo>
                    <a:pt x="3934046" y="3237"/>
                    <a:pt x="3934755" y="4950"/>
                    <a:pt x="3934755" y="6737"/>
                  </a:cubicBezTo>
                  <a:lnTo>
                    <a:pt x="3934755" y="1297163"/>
                  </a:lnTo>
                  <a:cubicBezTo>
                    <a:pt x="3934755" y="1300883"/>
                    <a:pt x="3931739" y="1303899"/>
                    <a:pt x="3928018" y="1303899"/>
                  </a:cubicBezTo>
                  <a:lnTo>
                    <a:pt x="6737" y="1303899"/>
                  </a:lnTo>
                  <a:cubicBezTo>
                    <a:pt x="3016" y="1303899"/>
                    <a:pt x="0" y="1300883"/>
                    <a:pt x="0" y="1297163"/>
                  </a:cubicBezTo>
                  <a:lnTo>
                    <a:pt x="0" y="6737"/>
                  </a:lnTo>
                  <a:cubicBezTo>
                    <a:pt x="0" y="3016"/>
                    <a:pt x="3016" y="0"/>
                    <a:pt x="6737" y="0"/>
                  </a:cubicBezTo>
                  <a:close/>
                </a:path>
              </a:pathLst>
            </a:custGeom>
            <a:solidFill>
              <a:srgbClr val="FFFFFF"/>
            </a:solidFill>
            <a:ln w="9525" cap="sq">
              <a:solidFill>
                <a:srgbClr val="702D22"/>
              </a:solidFill>
              <a:prstDash val="solid"/>
              <a:miter/>
            </a:ln>
          </p:spPr>
        </p:sp>
        <p:sp>
          <p:nvSpPr>
            <p:cNvPr id="6" name="TextBox 6">
              <a:extLst>
                <a:ext uri="{FF2B5EF4-FFF2-40B4-BE49-F238E27FC236}">
                  <a16:creationId xmlns:a16="http://schemas.microsoft.com/office/drawing/2014/main" id="{456F2E6E-DF3E-09B7-04CE-F6C7FE117BFA}"/>
                </a:ext>
              </a:extLst>
            </p:cNvPr>
            <p:cNvSpPr txBox="1"/>
            <p:nvPr/>
          </p:nvSpPr>
          <p:spPr>
            <a:xfrm>
              <a:off x="0" y="-38100"/>
              <a:ext cx="3934755" cy="1341999"/>
            </a:xfrm>
            <a:prstGeom prst="rect">
              <a:avLst/>
            </a:prstGeom>
          </p:spPr>
          <p:txBody>
            <a:bodyPr lIns="50800" tIns="50800" rIns="50800" bIns="50800" rtlCol="0" anchor="ctr"/>
            <a:lstStyle/>
            <a:p>
              <a:pPr marL="0" lvl="0" indent="0" algn="ctr">
                <a:lnSpc>
                  <a:spcPts val="2660"/>
                </a:lnSpc>
                <a:spcBef>
                  <a:spcPct val="0"/>
                </a:spcBef>
              </a:pPr>
              <a:endParaRPr/>
            </a:p>
          </p:txBody>
        </p:sp>
      </p:grpSp>
      <p:grpSp>
        <p:nvGrpSpPr>
          <p:cNvPr id="7" name="Group 7">
            <a:extLst>
              <a:ext uri="{FF2B5EF4-FFF2-40B4-BE49-F238E27FC236}">
                <a16:creationId xmlns:a16="http://schemas.microsoft.com/office/drawing/2014/main" id="{00017B6D-60B9-E3B5-4677-D393F3DECDAD}"/>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09983C16-F14D-F56B-3BAA-FD201BE90510}"/>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5E5B24B8-3D86-22C5-9B7F-810EFA22437C}"/>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2B86BEE6-4453-F68E-2015-6A62AF6D12CC}"/>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7"/>
            <a:stretch>
              <a:fillRect/>
            </a:stretch>
          </a:blipFill>
        </p:spPr>
      </p:sp>
      <p:sp>
        <p:nvSpPr>
          <p:cNvPr id="11" name="TextBox 11">
            <a:extLst>
              <a:ext uri="{FF2B5EF4-FFF2-40B4-BE49-F238E27FC236}">
                <a16:creationId xmlns:a16="http://schemas.microsoft.com/office/drawing/2014/main" id="{EB4CC7B5-E437-92DB-2182-6A01AC8A5B38}"/>
              </a:ext>
            </a:extLst>
          </p:cNvPr>
          <p:cNvSpPr txBox="1"/>
          <p:nvPr/>
        </p:nvSpPr>
        <p:spPr>
          <a:xfrm>
            <a:off x="1206639" y="876301"/>
            <a:ext cx="952465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其他政策</a:t>
            </a:r>
          </a:p>
        </p:txBody>
      </p:sp>
      <p:sp>
        <p:nvSpPr>
          <p:cNvPr id="20" name="AutoShape 20">
            <a:extLst>
              <a:ext uri="{FF2B5EF4-FFF2-40B4-BE49-F238E27FC236}">
                <a16:creationId xmlns:a16="http://schemas.microsoft.com/office/drawing/2014/main" id="{C59397AD-98E5-F14F-E976-B9B993A269C5}"/>
              </a:ext>
            </a:extLst>
          </p:cNvPr>
          <p:cNvSpPr/>
          <p:nvPr/>
        </p:nvSpPr>
        <p:spPr>
          <a:xfrm>
            <a:off x="4572000" y="1504950"/>
            <a:ext cx="9524650" cy="0"/>
          </a:xfrm>
          <a:prstGeom prst="line">
            <a:avLst/>
          </a:prstGeom>
          <a:ln w="38100" cap="flat">
            <a:solidFill>
              <a:srgbClr val="B01F24">
                <a:alpha val="62745"/>
              </a:srgbClr>
            </a:solidFill>
            <a:prstDash val="solid"/>
            <a:headEnd type="oval" w="lg" len="lg"/>
            <a:tailEnd type="none" w="sm" len="sm"/>
          </a:ln>
        </p:spPr>
      </p:sp>
      <p:sp>
        <p:nvSpPr>
          <p:cNvPr id="14" name="TextBox 12">
            <a:extLst>
              <a:ext uri="{FF2B5EF4-FFF2-40B4-BE49-F238E27FC236}">
                <a16:creationId xmlns:a16="http://schemas.microsoft.com/office/drawing/2014/main" id="{1C1CFB45-1D37-59C3-59DF-8F069CB071A4}"/>
              </a:ext>
            </a:extLst>
          </p:cNvPr>
          <p:cNvSpPr txBox="1"/>
          <p:nvPr>
            <p:custDataLst>
              <p:tags r:id="rId1"/>
            </p:custDataLst>
          </p:nvPr>
        </p:nvSpPr>
        <p:spPr>
          <a:xfrm>
            <a:off x="2209800" y="4137263"/>
            <a:ext cx="4515501" cy="590739"/>
          </a:xfrm>
          <a:prstGeom prst="rect">
            <a:avLst/>
          </a:prstGeom>
        </p:spPr>
        <p:txBody>
          <a:bodyPr wrap="square"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山林分配法</a:t>
            </a:r>
          </a:p>
        </p:txBody>
      </p:sp>
      <p:sp>
        <p:nvSpPr>
          <p:cNvPr id="12" name="矩形: 圆角 11">
            <a:extLst>
              <a:ext uri="{FF2B5EF4-FFF2-40B4-BE49-F238E27FC236}">
                <a16:creationId xmlns:a16="http://schemas.microsoft.com/office/drawing/2014/main" id="{0E962ED6-B818-34D7-088E-A00378968654}"/>
              </a:ext>
            </a:extLst>
          </p:cNvPr>
          <p:cNvSpPr/>
          <p:nvPr/>
        </p:nvSpPr>
        <p:spPr>
          <a:xfrm>
            <a:off x="2345635" y="5296498"/>
            <a:ext cx="4155215" cy="2818802"/>
          </a:xfrm>
          <a:prstGeom prst="roundRect">
            <a:avLst/>
          </a:prstGeom>
          <a:solidFill>
            <a:schemeClr val="bg2">
              <a:lumMod val="85000"/>
            </a:schemeClr>
          </a:solidFill>
          <a:ln>
            <a:solidFill>
              <a:schemeClr val="bg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82AEC2D-F5E8-02BF-0275-B18DA2BE953A}"/>
              </a:ext>
            </a:extLst>
          </p:cNvPr>
          <p:cNvSpPr txBox="1"/>
          <p:nvPr/>
        </p:nvSpPr>
        <p:spPr>
          <a:xfrm>
            <a:off x="2057400" y="5809952"/>
            <a:ext cx="4155215" cy="2215991"/>
          </a:xfrm>
          <a:prstGeom prst="rect">
            <a:avLst/>
          </a:prstGeom>
          <a:noFill/>
        </p:spPr>
        <p:txBody>
          <a:bodyPr wrap="square" lIns="0" tIns="0" rIns="0" bIns="0" rtlCol="0">
            <a:spAutoFit/>
          </a:bodyPr>
          <a:lstStyle/>
          <a:p>
            <a:pPr marL="457200" algn="just">
              <a:buNone/>
            </a:pP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桑田，竹林，茶山，鱼塘等，得如稻田麦田的一样，依照当地农民群众的自愿，分配给他们使用。对于大的矿业、林业等，收归苏维埃国家管理，不分配给私人</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a:t>
            </a:r>
            <a:endParaRPr lang="zh-CN" altLang="en-US" noProof="0" dirty="0">
              <a:ln>
                <a:noFill/>
              </a:ln>
              <a:solidFill>
                <a:schemeClr val="bg1"/>
              </a:solidFill>
              <a:effectLst/>
              <a:uLnTx/>
              <a:uFillTx/>
              <a:latin typeface="思源黑体 Normal" panose="020B0400000000000000" charset="-122"/>
              <a:ea typeface="思源黑体 Normal" panose="020B0400000000000000" charset="-122"/>
              <a:cs typeface="+mn-ea"/>
              <a:sym typeface="+mn-lt"/>
            </a:endParaRPr>
          </a:p>
        </p:txBody>
      </p:sp>
      <p:sp>
        <p:nvSpPr>
          <p:cNvPr id="19" name="TextBox 12">
            <a:extLst>
              <a:ext uri="{FF2B5EF4-FFF2-40B4-BE49-F238E27FC236}">
                <a16:creationId xmlns:a16="http://schemas.microsoft.com/office/drawing/2014/main" id="{83771015-92C4-A545-198A-CA4C185C06CF}"/>
              </a:ext>
            </a:extLst>
          </p:cNvPr>
          <p:cNvSpPr txBox="1"/>
          <p:nvPr>
            <p:custDataLst>
              <p:tags r:id="rId2"/>
            </p:custDataLst>
          </p:nvPr>
        </p:nvSpPr>
        <p:spPr>
          <a:xfrm>
            <a:off x="6748302" y="4137263"/>
            <a:ext cx="4515501" cy="590739"/>
          </a:xfrm>
          <a:prstGeom prst="rect">
            <a:avLst/>
          </a:prstGeom>
        </p:spPr>
        <p:txBody>
          <a:bodyPr wrap="square"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土地税之征收</a:t>
            </a:r>
          </a:p>
        </p:txBody>
      </p:sp>
      <p:sp>
        <p:nvSpPr>
          <p:cNvPr id="21" name="矩形: 圆角 20">
            <a:extLst>
              <a:ext uri="{FF2B5EF4-FFF2-40B4-BE49-F238E27FC236}">
                <a16:creationId xmlns:a16="http://schemas.microsoft.com/office/drawing/2014/main" id="{A8D4AC39-12AD-5CDC-8279-13140DC14762}"/>
              </a:ext>
            </a:extLst>
          </p:cNvPr>
          <p:cNvSpPr/>
          <p:nvPr/>
        </p:nvSpPr>
        <p:spPr>
          <a:xfrm>
            <a:off x="6884137" y="5296498"/>
            <a:ext cx="4155215" cy="2818802"/>
          </a:xfrm>
          <a:prstGeom prst="roundRect">
            <a:avLst/>
          </a:prstGeom>
          <a:solidFill>
            <a:schemeClr val="bg2">
              <a:lumMod val="85000"/>
            </a:schemeClr>
          </a:solidFill>
          <a:ln>
            <a:solidFill>
              <a:schemeClr val="bg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B4E8E18-2D59-BE18-F147-0F3C4703DE82}"/>
              </a:ext>
            </a:extLst>
          </p:cNvPr>
          <p:cNvSpPr txBox="1"/>
          <p:nvPr/>
        </p:nvSpPr>
        <p:spPr>
          <a:xfrm>
            <a:off x="6595902" y="5809952"/>
            <a:ext cx="4250267" cy="1846659"/>
          </a:xfrm>
          <a:prstGeom prst="rect">
            <a:avLst/>
          </a:prstGeom>
          <a:noFill/>
        </p:spPr>
        <p:txBody>
          <a:bodyPr wrap="square" lIns="0" tIns="0" rIns="0" bIns="0" rtlCol="0">
            <a:spAutoFit/>
          </a:bodyPr>
          <a:lstStyle/>
          <a:p>
            <a:pPr marL="457200" algn="just">
              <a:buNone/>
            </a:pP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    土地税依照生产情形分三种</a:t>
            </a:r>
            <a:r>
              <a:rPr lang="en-US" altLang="zh-CN" sz="2400" kern="100" dirty="0">
                <a:latin typeface="等线" panose="02010600030101010101" pitchFamily="2" charset="-122"/>
                <a:ea typeface="等线" panose="02010600030101010101" pitchFamily="2" charset="-122"/>
                <a:cs typeface="Times New Roman" panose="02020603050405020304" pitchFamily="18" charset="0"/>
                <a:sym typeface="Wingdings" panose="05000000000000000000" pitchFamily="2" charset="2"/>
              </a:rPr>
              <a:t>(1)</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15%</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(2)10%</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(3)5%</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a:t>
            </a:r>
          </a:p>
          <a:p>
            <a:pPr marL="457200" algn="just">
              <a:buNone/>
            </a:pP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如遇天灾，或其他特殊情形时，得呈明高级苏维埃政府核准，免纳土地税。</a:t>
            </a:r>
          </a:p>
        </p:txBody>
      </p:sp>
      <p:sp>
        <p:nvSpPr>
          <p:cNvPr id="23" name="TextBox 12">
            <a:extLst>
              <a:ext uri="{FF2B5EF4-FFF2-40B4-BE49-F238E27FC236}">
                <a16:creationId xmlns:a16="http://schemas.microsoft.com/office/drawing/2014/main" id="{A0B03597-6E14-9400-A817-8339B54E659B}"/>
              </a:ext>
            </a:extLst>
          </p:cNvPr>
          <p:cNvSpPr txBox="1"/>
          <p:nvPr>
            <p:custDataLst>
              <p:tags r:id="rId3"/>
            </p:custDataLst>
          </p:nvPr>
        </p:nvSpPr>
        <p:spPr>
          <a:xfrm>
            <a:off x="11422639" y="4137263"/>
            <a:ext cx="4515501" cy="590739"/>
          </a:xfrm>
          <a:prstGeom prst="rect">
            <a:avLst/>
          </a:prstGeom>
        </p:spPr>
        <p:txBody>
          <a:bodyPr wrap="square"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关于限制富农的政策</a:t>
            </a:r>
          </a:p>
        </p:txBody>
      </p:sp>
      <p:sp>
        <p:nvSpPr>
          <p:cNvPr id="24" name="矩形: 圆角 23">
            <a:extLst>
              <a:ext uri="{FF2B5EF4-FFF2-40B4-BE49-F238E27FC236}">
                <a16:creationId xmlns:a16="http://schemas.microsoft.com/office/drawing/2014/main" id="{EBDD9BF4-4ACC-D410-89DE-FF6224654C8D}"/>
              </a:ext>
            </a:extLst>
          </p:cNvPr>
          <p:cNvSpPr/>
          <p:nvPr/>
        </p:nvSpPr>
        <p:spPr>
          <a:xfrm>
            <a:off x="11422639" y="5296498"/>
            <a:ext cx="4155215" cy="2818802"/>
          </a:xfrm>
          <a:prstGeom prst="roundRect">
            <a:avLst/>
          </a:prstGeom>
          <a:solidFill>
            <a:schemeClr val="bg2">
              <a:lumMod val="85000"/>
            </a:schemeClr>
          </a:solidFill>
          <a:ln>
            <a:solidFill>
              <a:schemeClr val="bg2">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2FEA21D9-B70F-8766-8820-4095F31A01A9}"/>
              </a:ext>
            </a:extLst>
          </p:cNvPr>
          <p:cNvSpPr txBox="1"/>
          <p:nvPr/>
        </p:nvSpPr>
        <p:spPr>
          <a:xfrm>
            <a:off x="10941221" y="5597903"/>
            <a:ext cx="4578429" cy="2215991"/>
          </a:xfrm>
          <a:prstGeom prst="rect">
            <a:avLst/>
          </a:prstGeom>
          <a:noFill/>
        </p:spPr>
        <p:txBody>
          <a:bodyPr wrap="square" lIns="0" tIns="0" rIns="0" bIns="0" rtlCol="0">
            <a:spAutoFit/>
          </a:bodyPr>
          <a:lstStyle/>
          <a:p>
            <a:pPr marL="914400" indent="-457200" algn="just">
              <a:buAutoNum type="arabicPeriod"/>
            </a:pP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土地分配后，允许富农租种贫雇农中无劳动力者的土地</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914400" indent="-457200" algn="just">
              <a:buAutoNum type="arabicPeriod"/>
            </a:pP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实行有利于贫雇农的“新租田制”</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p>
          <a:p>
            <a:pPr marL="914400" indent="-457200" algn="just">
              <a:buAutoNum type="arabicPeriod"/>
            </a:pP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允许富农从事正当的商业活动，但要反对富农操纵经济</a:t>
            </a:r>
          </a:p>
        </p:txBody>
      </p:sp>
    </p:spTree>
    <p:extLst>
      <p:ext uri="{BB962C8B-B14F-4D97-AF65-F5344CB8AC3E}">
        <p14:creationId xmlns:p14="http://schemas.microsoft.com/office/powerpoint/2010/main" val="153791329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a:alphaModFix amt="80000"/>
            <a:extLst>
              <a:ext uri="{28A0092B-C50C-407E-A947-70E740481C1C}">
                <a14:useLocalDpi xmlns:a14="http://schemas.microsoft.com/office/drawing/2010/main" val="0"/>
              </a:ext>
            </a:extLst>
          </a:blip>
          <a:srcRect l="1589" r="3085" b="7927"/>
          <a:stretch>
            <a:fillRect/>
          </a:stretch>
        </p:blipFill>
        <p:spPr>
          <a:xfrm>
            <a:off x="-1" y="-114300"/>
            <a:ext cx="18288001" cy="10401300"/>
          </a:xfrm>
          <a:prstGeom prst="rect">
            <a:avLst/>
          </a:prstGeom>
        </p:spPr>
      </p:pic>
      <p:sp>
        <p:nvSpPr>
          <p:cNvPr id="5" name="矩形 4"/>
          <p:cNvSpPr/>
          <p:nvPr/>
        </p:nvSpPr>
        <p:spPr>
          <a:xfrm>
            <a:off x="0" y="-41638"/>
            <a:ext cx="18288000" cy="10328638"/>
          </a:xfrm>
          <a:prstGeom prst="rect">
            <a:avLst/>
          </a:prstGeom>
          <a:gradFill flip="none" rotWithShape="1">
            <a:gsLst>
              <a:gs pos="100000">
                <a:srgbClr val="C8534C"/>
              </a:gs>
              <a:gs pos="0">
                <a:srgbClr val="B03238">
                  <a:alpha val="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7259954" y="1368832"/>
            <a:ext cx="8991600" cy="1999843"/>
          </a:xfrm>
          <a:prstGeom prst="rect">
            <a:avLst/>
          </a:prstGeom>
          <a:noFill/>
        </p:spPr>
        <p:txBody>
          <a:bodyPr wrap="square" lIns="0" tIns="0" rIns="0" bIns="0" rtlCol="0">
            <a:spAutoFit/>
          </a:bodyPr>
          <a:lstStyle/>
          <a:p>
            <a:pPr algn="ctr">
              <a:lnSpc>
                <a:spcPct val="150000"/>
              </a:lnSpc>
            </a:pPr>
            <a:r>
              <a:rPr lang="zh-CN" altLang="en-US" sz="104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作战计划</a:t>
            </a:r>
          </a:p>
        </p:txBody>
      </p:sp>
      <p:pic>
        <p:nvPicPr>
          <p:cNvPr id="2" name="图片 1"/>
          <p:cNvPicPr>
            <a:picLocks noChangeAspect="1"/>
          </p:cNvPicPr>
          <p:nvPr/>
        </p:nvPicPr>
        <p:blipFill>
          <a:blip r:embed="rId5"/>
          <a:stretch>
            <a:fillRect/>
          </a:stretch>
        </p:blipFill>
        <p:spPr>
          <a:xfrm>
            <a:off x="14955089" y="670878"/>
            <a:ext cx="2621507" cy="725487"/>
          </a:xfrm>
          <a:prstGeom prst="rect">
            <a:avLst/>
          </a:prstGeom>
        </p:spPr>
      </p:pic>
      <p:sp>
        <p:nvSpPr>
          <p:cNvPr id="16" name="文本框 15"/>
          <p:cNvSpPr txBox="1"/>
          <p:nvPr/>
        </p:nvSpPr>
        <p:spPr>
          <a:xfrm>
            <a:off x="1114845" y="-1181100"/>
            <a:ext cx="6362700" cy="8410316"/>
          </a:xfrm>
          <a:prstGeom prst="rect">
            <a:avLst/>
          </a:prstGeom>
          <a:noFill/>
        </p:spPr>
        <p:txBody>
          <a:bodyPr wrap="square" lIns="0" tIns="0" rIns="0" bIns="0" rtlCol="0">
            <a:spAutoFit/>
          </a:bodyPr>
          <a:lstStyle/>
          <a:p>
            <a:pPr algn="ctr">
              <a:lnSpc>
                <a:spcPct val="150000"/>
              </a:lnSpc>
            </a:pPr>
            <a:r>
              <a:rPr lang="en-US" altLang="zh-CN" sz="41300" dirty="0">
                <a:gradFill flip="none" rotWithShape="1">
                  <a:gsLst>
                    <a:gs pos="0">
                      <a:schemeClr val="accent1">
                        <a:lumMod val="5000"/>
                        <a:lumOff val="95000"/>
                      </a:schemeClr>
                    </a:gs>
                    <a:gs pos="48000">
                      <a:srgbClr val="E9F1FC"/>
                    </a:gs>
                    <a:gs pos="66000">
                      <a:schemeClr val="accent1">
                        <a:lumMod val="30000"/>
                        <a:lumOff val="70000"/>
                        <a:alpha val="0"/>
                      </a:schemeClr>
                    </a:gs>
                  </a:gsLst>
                  <a:lin ang="5400000" scaled="1"/>
                  <a:tileRect/>
                </a:gradFill>
                <a:latin typeface="思源黑体 Normal" panose="020B0400000000000000" charset="-122"/>
                <a:ea typeface="思源黑体 Normal" panose="020B0400000000000000" charset="-122"/>
                <a:cs typeface="+mn-ea"/>
                <a:sym typeface="+mn-lt"/>
              </a:rPr>
              <a:t>06</a:t>
            </a:r>
            <a:endParaRPr lang="zh-CN" altLang="en-US" sz="41300" noProof="0" dirty="0">
              <a:ln>
                <a:noFill/>
              </a:ln>
              <a:gradFill flip="none" rotWithShape="1">
                <a:gsLst>
                  <a:gs pos="0">
                    <a:schemeClr val="accent1">
                      <a:lumMod val="5000"/>
                      <a:lumOff val="95000"/>
                    </a:schemeClr>
                  </a:gs>
                  <a:gs pos="48000">
                    <a:srgbClr val="E9F1FC"/>
                  </a:gs>
                  <a:gs pos="66000">
                    <a:schemeClr val="accent1">
                      <a:lumMod val="30000"/>
                      <a:lumOff val="70000"/>
                      <a:alpha val="0"/>
                    </a:schemeClr>
                  </a:gs>
                </a:gsLst>
                <a:lin ang="5400000" scaled="1"/>
                <a:tileRect/>
              </a:gradFill>
              <a:effectLst/>
              <a:uLnTx/>
              <a:uFillTx/>
              <a:latin typeface="思源黑体 Normal" panose="020B0400000000000000" charset="-122"/>
              <a:ea typeface="思源黑体 Normal" panose="020B0400000000000000" charset="-122"/>
              <a:cs typeface="+mn-ea"/>
              <a:sym typeface="+mn-lt"/>
            </a:endParaRPr>
          </a:p>
        </p:txBody>
      </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7099" y="2983004"/>
            <a:ext cx="16212201" cy="2706203"/>
            <a:chOff x="0" y="0"/>
            <a:chExt cx="21616268" cy="3608271"/>
          </a:xfrm>
        </p:grpSpPr>
        <p:sp>
          <p:nvSpPr>
            <p:cNvPr id="3" name="Freeform 3"/>
            <p:cNvSpPr/>
            <p:nvPr/>
          </p:nvSpPr>
          <p:spPr>
            <a:xfrm>
              <a:off x="0" y="0"/>
              <a:ext cx="21616231" cy="3608262"/>
            </a:xfrm>
            <a:custGeom>
              <a:avLst/>
              <a:gdLst/>
              <a:ahLst/>
              <a:cxnLst/>
              <a:rect l="l" t="t" r="r" b="b"/>
              <a:pathLst>
                <a:path w="21616231" h="3608262">
                  <a:moveTo>
                    <a:pt x="56235" y="0"/>
                  </a:moveTo>
                  <a:lnTo>
                    <a:pt x="21559997" y="0"/>
                  </a:lnTo>
                  <a:cubicBezTo>
                    <a:pt x="21591054" y="0"/>
                    <a:pt x="21616231" y="25177"/>
                    <a:pt x="21616231" y="56235"/>
                  </a:cubicBezTo>
                  <a:lnTo>
                    <a:pt x="21616231" y="3552027"/>
                  </a:lnTo>
                  <a:cubicBezTo>
                    <a:pt x="21616231" y="3583085"/>
                    <a:pt x="21591054" y="3608262"/>
                    <a:pt x="21559997" y="3608262"/>
                  </a:cubicBezTo>
                  <a:lnTo>
                    <a:pt x="56235" y="3608262"/>
                  </a:lnTo>
                  <a:cubicBezTo>
                    <a:pt x="25177" y="3608262"/>
                    <a:pt x="0" y="3583085"/>
                    <a:pt x="0" y="3552027"/>
                  </a:cubicBezTo>
                  <a:lnTo>
                    <a:pt x="0" y="56235"/>
                  </a:lnTo>
                  <a:cubicBezTo>
                    <a:pt x="0" y="25177"/>
                    <a:pt x="25177" y="0"/>
                    <a:pt x="56235" y="0"/>
                  </a:cubicBezTo>
                  <a:close/>
                </a:path>
              </a:pathLst>
            </a:custGeom>
            <a:blipFill>
              <a:blip r:embed="rId3"/>
              <a:stretch>
                <a:fillRect t="-514598" b="-285652"/>
              </a:stretch>
            </a:blipFill>
          </p:spPr>
        </p:sp>
      </p:grpSp>
      <p:sp>
        <p:nvSpPr>
          <p:cNvPr id="13" name="矩形 12"/>
          <p:cNvSpPr/>
          <p:nvPr/>
        </p:nvSpPr>
        <p:spPr>
          <a:xfrm>
            <a:off x="1047099" y="2955988"/>
            <a:ext cx="16250301" cy="2715213"/>
          </a:xfrm>
          <a:prstGeom prst="rect">
            <a:avLst/>
          </a:prstGeom>
          <a:gradFill>
            <a:gsLst>
              <a:gs pos="0">
                <a:srgbClr val="963B13">
                  <a:alpha val="0"/>
                </a:srgbClr>
              </a:gs>
              <a:gs pos="100000">
                <a:srgbClr val="B01F24">
                  <a:alpha val="64000"/>
                </a:srgbClr>
              </a:gs>
            </a:gsLst>
            <a:lin ang="162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4"/>
          <p:cNvGrpSpPr/>
          <p:nvPr/>
        </p:nvGrpSpPr>
        <p:grpSpPr>
          <a:xfrm>
            <a:off x="1674113" y="3882540"/>
            <a:ext cx="14939773" cy="4918560"/>
            <a:chOff x="0" y="0"/>
            <a:chExt cx="3934755" cy="1303899"/>
          </a:xfrm>
        </p:grpSpPr>
        <p:sp>
          <p:nvSpPr>
            <p:cNvPr id="5" name="Freeform 5"/>
            <p:cNvSpPr/>
            <p:nvPr/>
          </p:nvSpPr>
          <p:spPr>
            <a:xfrm>
              <a:off x="0" y="0"/>
              <a:ext cx="3934755" cy="1303899"/>
            </a:xfrm>
            <a:custGeom>
              <a:avLst/>
              <a:gdLst/>
              <a:ahLst/>
              <a:cxnLst/>
              <a:rect l="l" t="t" r="r" b="b"/>
              <a:pathLst>
                <a:path w="3934755" h="1303899">
                  <a:moveTo>
                    <a:pt x="6737" y="0"/>
                  </a:moveTo>
                  <a:lnTo>
                    <a:pt x="3928018" y="0"/>
                  </a:lnTo>
                  <a:cubicBezTo>
                    <a:pt x="3929805" y="0"/>
                    <a:pt x="3931519" y="710"/>
                    <a:pt x="3932782" y="1973"/>
                  </a:cubicBezTo>
                  <a:cubicBezTo>
                    <a:pt x="3934046" y="3237"/>
                    <a:pt x="3934755" y="4950"/>
                    <a:pt x="3934755" y="6737"/>
                  </a:cubicBezTo>
                  <a:lnTo>
                    <a:pt x="3934755" y="1297163"/>
                  </a:lnTo>
                  <a:cubicBezTo>
                    <a:pt x="3934755" y="1300883"/>
                    <a:pt x="3931739" y="1303899"/>
                    <a:pt x="3928018" y="1303899"/>
                  </a:cubicBezTo>
                  <a:lnTo>
                    <a:pt x="6737" y="1303899"/>
                  </a:lnTo>
                  <a:cubicBezTo>
                    <a:pt x="3016" y="1303899"/>
                    <a:pt x="0" y="1300883"/>
                    <a:pt x="0" y="1297163"/>
                  </a:cubicBezTo>
                  <a:lnTo>
                    <a:pt x="0" y="6737"/>
                  </a:lnTo>
                  <a:cubicBezTo>
                    <a:pt x="0" y="3016"/>
                    <a:pt x="3016" y="0"/>
                    <a:pt x="6737" y="0"/>
                  </a:cubicBezTo>
                  <a:close/>
                </a:path>
              </a:pathLst>
            </a:custGeom>
            <a:solidFill>
              <a:srgbClr val="FFFFFF"/>
            </a:solidFill>
            <a:ln w="9525" cap="sq">
              <a:solidFill>
                <a:srgbClr val="702D22"/>
              </a:solidFill>
              <a:prstDash val="solid"/>
              <a:miter/>
            </a:ln>
          </p:spPr>
        </p:sp>
        <p:sp>
          <p:nvSpPr>
            <p:cNvPr id="6" name="TextBox 6"/>
            <p:cNvSpPr txBox="1"/>
            <p:nvPr/>
          </p:nvSpPr>
          <p:spPr>
            <a:xfrm>
              <a:off x="0" y="-38100"/>
              <a:ext cx="3934755" cy="1341999"/>
            </a:xfrm>
            <a:prstGeom prst="rect">
              <a:avLst/>
            </a:prstGeom>
          </p:spPr>
          <p:txBody>
            <a:bodyPr lIns="50800" tIns="50800" rIns="50800" bIns="50800" rtlCol="0" anchor="ctr"/>
            <a:lstStyle/>
            <a:p>
              <a:pPr marL="0" lvl="0" indent="0" algn="ctr">
                <a:lnSpc>
                  <a:spcPts val="2660"/>
                </a:lnSpc>
                <a:spcBef>
                  <a:spcPct val="0"/>
                </a:spcBef>
              </a:pPr>
              <a:endParaRPr/>
            </a:p>
          </p:txBody>
        </p:sp>
      </p:grpSp>
      <p:grpSp>
        <p:nvGrpSpPr>
          <p:cNvPr id="7" name="Group 7"/>
          <p:cNvGrpSpPr/>
          <p:nvPr/>
        </p:nvGrpSpPr>
        <p:grpSpPr>
          <a:xfrm rot="-10800000">
            <a:off x="-167005" y="10002520"/>
            <a:ext cx="18564860" cy="349885"/>
            <a:chOff x="0" y="0"/>
            <a:chExt cx="4889562" cy="70851"/>
          </a:xfrm>
        </p:grpSpPr>
        <p:sp>
          <p:nvSpPr>
            <p:cNvPr id="8" name="Freeform 8"/>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4"/>
            <a:stretch>
              <a:fillRect/>
            </a:stretch>
          </a:blipFill>
        </p:spPr>
      </p:sp>
      <p:sp>
        <p:nvSpPr>
          <p:cNvPr id="11" name="TextBox 11"/>
          <p:cNvSpPr txBox="1"/>
          <p:nvPr/>
        </p:nvSpPr>
        <p:spPr>
          <a:xfrm>
            <a:off x="1206639" y="876301"/>
            <a:ext cx="4660761"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红军作战特点</a:t>
            </a:r>
          </a:p>
        </p:txBody>
      </p:sp>
      <p:sp>
        <p:nvSpPr>
          <p:cNvPr id="20" name="AutoShape 20"/>
          <p:cNvSpPr/>
          <p:nvPr/>
        </p:nvSpPr>
        <p:spPr>
          <a:xfrm>
            <a:off x="5867399" y="1488490"/>
            <a:ext cx="8229251" cy="16459"/>
          </a:xfrm>
          <a:prstGeom prst="line">
            <a:avLst/>
          </a:prstGeom>
          <a:ln w="38100" cap="flat">
            <a:solidFill>
              <a:srgbClr val="B01F24">
                <a:alpha val="62745"/>
              </a:srgbClr>
            </a:solidFill>
            <a:prstDash val="solid"/>
            <a:headEnd type="oval" w="lg" len="lg"/>
            <a:tailEnd type="none" w="sm" len="sm"/>
          </a:ln>
        </p:spPr>
      </p:sp>
      <p:sp>
        <p:nvSpPr>
          <p:cNvPr id="12" name="矩形: 圆角 11"/>
          <p:cNvSpPr/>
          <p:nvPr/>
        </p:nvSpPr>
        <p:spPr>
          <a:xfrm>
            <a:off x="3234086" y="5252462"/>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ea typeface="等线" panose="02010600030101010101" pitchFamily="2" charset="-122"/>
                <a:cs typeface="Times New Roman" panose="02020503050405090304" pitchFamily="18" charset="0"/>
              </a:rPr>
              <a:t>灵活机动性强</a:t>
            </a:r>
            <a:endParaRPr lang="zh-CN" altLang="en-US" sz="2800" dirty="0"/>
          </a:p>
        </p:txBody>
      </p:sp>
      <p:sp>
        <p:nvSpPr>
          <p:cNvPr id="40" name="矩形: 圆角 39"/>
          <p:cNvSpPr/>
          <p:nvPr/>
        </p:nvSpPr>
        <p:spPr>
          <a:xfrm>
            <a:off x="3262336" y="6777559"/>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effectLst/>
                <a:ea typeface="等线" panose="02010600030101010101" pitchFamily="2" charset="-122"/>
                <a:cs typeface="Times New Roman" panose="02020503050405090304" pitchFamily="18" charset="0"/>
              </a:rPr>
              <a:t>紧密依靠群众</a:t>
            </a:r>
            <a:endParaRPr lang="zh-CN" altLang="en-US" sz="2800" dirty="0"/>
          </a:p>
        </p:txBody>
      </p:sp>
      <p:sp>
        <p:nvSpPr>
          <p:cNvPr id="14" name="矩形: 圆角 13"/>
          <p:cNvSpPr/>
          <p:nvPr/>
        </p:nvSpPr>
        <p:spPr>
          <a:xfrm>
            <a:off x="10881958" y="5252462"/>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ea typeface="等线" panose="02010600030101010101" pitchFamily="2" charset="-122"/>
                <a:cs typeface="Times New Roman" panose="02020503050405090304" pitchFamily="18" charset="0"/>
              </a:rPr>
              <a:t>坚持积极防御</a:t>
            </a:r>
            <a:endParaRPr lang="zh-CN" altLang="en-US" sz="2800" dirty="0"/>
          </a:p>
        </p:txBody>
      </p:sp>
      <p:sp>
        <p:nvSpPr>
          <p:cNvPr id="15" name="矩形: 圆角 14"/>
          <p:cNvSpPr/>
          <p:nvPr/>
        </p:nvSpPr>
        <p:spPr>
          <a:xfrm>
            <a:off x="10910208" y="6777559"/>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effectLst/>
                <a:ea typeface="等线" panose="02010600030101010101" pitchFamily="2" charset="-122"/>
                <a:cs typeface="Times New Roman" panose="02020503050405090304" pitchFamily="18" charset="0"/>
              </a:rPr>
              <a:t>善于集中优势兵力</a:t>
            </a:r>
            <a:endParaRPr lang="zh-CN" altLang="en-US" sz="2800" dirty="0"/>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7099" y="2983004"/>
            <a:ext cx="16212201" cy="2706203"/>
            <a:chOff x="0" y="0"/>
            <a:chExt cx="21616268" cy="3608271"/>
          </a:xfrm>
        </p:grpSpPr>
        <p:sp>
          <p:nvSpPr>
            <p:cNvPr id="3" name="Freeform 3"/>
            <p:cNvSpPr/>
            <p:nvPr/>
          </p:nvSpPr>
          <p:spPr>
            <a:xfrm>
              <a:off x="0" y="0"/>
              <a:ext cx="21616231" cy="3608262"/>
            </a:xfrm>
            <a:custGeom>
              <a:avLst/>
              <a:gdLst/>
              <a:ahLst/>
              <a:cxnLst/>
              <a:rect l="l" t="t" r="r" b="b"/>
              <a:pathLst>
                <a:path w="21616231" h="3608262">
                  <a:moveTo>
                    <a:pt x="56235" y="0"/>
                  </a:moveTo>
                  <a:lnTo>
                    <a:pt x="21559997" y="0"/>
                  </a:lnTo>
                  <a:cubicBezTo>
                    <a:pt x="21591054" y="0"/>
                    <a:pt x="21616231" y="25177"/>
                    <a:pt x="21616231" y="56235"/>
                  </a:cubicBezTo>
                  <a:lnTo>
                    <a:pt x="21616231" y="3552027"/>
                  </a:lnTo>
                  <a:cubicBezTo>
                    <a:pt x="21616231" y="3583085"/>
                    <a:pt x="21591054" y="3608262"/>
                    <a:pt x="21559997" y="3608262"/>
                  </a:cubicBezTo>
                  <a:lnTo>
                    <a:pt x="56235" y="3608262"/>
                  </a:lnTo>
                  <a:cubicBezTo>
                    <a:pt x="25177" y="3608262"/>
                    <a:pt x="0" y="3583085"/>
                    <a:pt x="0" y="3552027"/>
                  </a:cubicBezTo>
                  <a:lnTo>
                    <a:pt x="0" y="56235"/>
                  </a:lnTo>
                  <a:cubicBezTo>
                    <a:pt x="0" y="25177"/>
                    <a:pt x="25177" y="0"/>
                    <a:pt x="56235" y="0"/>
                  </a:cubicBezTo>
                  <a:close/>
                </a:path>
              </a:pathLst>
            </a:custGeom>
            <a:blipFill>
              <a:blip r:embed="rId3"/>
              <a:stretch>
                <a:fillRect t="-514598" b="-285652"/>
              </a:stretch>
            </a:blipFill>
          </p:spPr>
        </p:sp>
      </p:grpSp>
      <p:sp>
        <p:nvSpPr>
          <p:cNvPr id="13" name="矩形 12"/>
          <p:cNvSpPr/>
          <p:nvPr/>
        </p:nvSpPr>
        <p:spPr>
          <a:xfrm>
            <a:off x="1047099" y="2955988"/>
            <a:ext cx="16250301" cy="2715213"/>
          </a:xfrm>
          <a:prstGeom prst="rect">
            <a:avLst/>
          </a:prstGeom>
          <a:gradFill>
            <a:gsLst>
              <a:gs pos="0">
                <a:srgbClr val="963B13">
                  <a:alpha val="0"/>
                </a:srgbClr>
              </a:gs>
              <a:gs pos="100000">
                <a:srgbClr val="B01F24">
                  <a:alpha val="64000"/>
                </a:srgbClr>
              </a:gs>
            </a:gsLst>
            <a:lin ang="162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4"/>
          <p:cNvGrpSpPr/>
          <p:nvPr/>
        </p:nvGrpSpPr>
        <p:grpSpPr>
          <a:xfrm>
            <a:off x="1674113" y="3882540"/>
            <a:ext cx="14939773" cy="4918560"/>
            <a:chOff x="0" y="0"/>
            <a:chExt cx="3934755" cy="1303899"/>
          </a:xfrm>
        </p:grpSpPr>
        <p:sp>
          <p:nvSpPr>
            <p:cNvPr id="5" name="Freeform 5"/>
            <p:cNvSpPr/>
            <p:nvPr/>
          </p:nvSpPr>
          <p:spPr>
            <a:xfrm>
              <a:off x="0" y="0"/>
              <a:ext cx="3934755" cy="1303899"/>
            </a:xfrm>
            <a:custGeom>
              <a:avLst/>
              <a:gdLst/>
              <a:ahLst/>
              <a:cxnLst/>
              <a:rect l="l" t="t" r="r" b="b"/>
              <a:pathLst>
                <a:path w="3934755" h="1303899">
                  <a:moveTo>
                    <a:pt x="6737" y="0"/>
                  </a:moveTo>
                  <a:lnTo>
                    <a:pt x="3928018" y="0"/>
                  </a:lnTo>
                  <a:cubicBezTo>
                    <a:pt x="3929805" y="0"/>
                    <a:pt x="3931519" y="710"/>
                    <a:pt x="3932782" y="1973"/>
                  </a:cubicBezTo>
                  <a:cubicBezTo>
                    <a:pt x="3934046" y="3237"/>
                    <a:pt x="3934755" y="4950"/>
                    <a:pt x="3934755" y="6737"/>
                  </a:cubicBezTo>
                  <a:lnTo>
                    <a:pt x="3934755" y="1297163"/>
                  </a:lnTo>
                  <a:cubicBezTo>
                    <a:pt x="3934755" y="1300883"/>
                    <a:pt x="3931739" y="1303899"/>
                    <a:pt x="3928018" y="1303899"/>
                  </a:cubicBezTo>
                  <a:lnTo>
                    <a:pt x="6737" y="1303899"/>
                  </a:lnTo>
                  <a:cubicBezTo>
                    <a:pt x="3016" y="1303899"/>
                    <a:pt x="0" y="1300883"/>
                    <a:pt x="0" y="1297163"/>
                  </a:cubicBezTo>
                  <a:lnTo>
                    <a:pt x="0" y="6737"/>
                  </a:lnTo>
                  <a:cubicBezTo>
                    <a:pt x="0" y="3016"/>
                    <a:pt x="3016" y="0"/>
                    <a:pt x="6737" y="0"/>
                  </a:cubicBezTo>
                  <a:close/>
                </a:path>
              </a:pathLst>
            </a:custGeom>
            <a:solidFill>
              <a:srgbClr val="FFFFFF"/>
            </a:solidFill>
            <a:ln w="9525" cap="sq">
              <a:solidFill>
                <a:srgbClr val="702D22"/>
              </a:solidFill>
              <a:prstDash val="solid"/>
              <a:miter/>
            </a:ln>
          </p:spPr>
        </p:sp>
        <p:sp>
          <p:nvSpPr>
            <p:cNvPr id="6" name="TextBox 6"/>
            <p:cNvSpPr txBox="1"/>
            <p:nvPr/>
          </p:nvSpPr>
          <p:spPr>
            <a:xfrm>
              <a:off x="0" y="-38100"/>
              <a:ext cx="3934755" cy="1341999"/>
            </a:xfrm>
            <a:prstGeom prst="rect">
              <a:avLst/>
            </a:prstGeom>
          </p:spPr>
          <p:txBody>
            <a:bodyPr lIns="50800" tIns="50800" rIns="50800" bIns="50800" rtlCol="0" anchor="ctr"/>
            <a:lstStyle/>
            <a:p>
              <a:pPr marL="0" lvl="0" indent="0" algn="ctr">
                <a:lnSpc>
                  <a:spcPts val="2660"/>
                </a:lnSpc>
                <a:spcBef>
                  <a:spcPct val="0"/>
                </a:spcBef>
              </a:pPr>
              <a:endParaRPr/>
            </a:p>
          </p:txBody>
        </p:sp>
      </p:grpSp>
      <p:grpSp>
        <p:nvGrpSpPr>
          <p:cNvPr id="7" name="Group 7"/>
          <p:cNvGrpSpPr/>
          <p:nvPr/>
        </p:nvGrpSpPr>
        <p:grpSpPr>
          <a:xfrm rot="-10800000">
            <a:off x="-167005" y="10002520"/>
            <a:ext cx="18564860" cy="349885"/>
            <a:chOff x="0" y="0"/>
            <a:chExt cx="4889562" cy="70851"/>
          </a:xfrm>
        </p:grpSpPr>
        <p:sp>
          <p:nvSpPr>
            <p:cNvPr id="8" name="Freeform 8"/>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4"/>
            <a:stretch>
              <a:fillRect/>
            </a:stretch>
          </a:blipFill>
        </p:spPr>
      </p:sp>
      <p:sp>
        <p:nvSpPr>
          <p:cNvPr id="11" name="TextBox 11"/>
          <p:cNvSpPr txBox="1"/>
          <p:nvPr/>
        </p:nvSpPr>
        <p:spPr>
          <a:xfrm>
            <a:off x="1206639" y="876301"/>
            <a:ext cx="4660761"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战争形式</a:t>
            </a:r>
          </a:p>
        </p:txBody>
      </p:sp>
      <p:sp>
        <p:nvSpPr>
          <p:cNvPr id="20" name="AutoShape 20"/>
          <p:cNvSpPr/>
          <p:nvPr/>
        </p:nvSpPr>
        <p:spPr>
          <a:xfrm>
            <a:off x="4572439" y="1485900"/>
            <a:ext cx="9524212" cy="19049"/>
          </a:xfrm>
          <a:prstGeom prst="line">
            <a:avLst/>
          </a:prstGeom>
          <a:ln w="38100" cap="flat">
            <a:solidFill>
              <a:srgbClr val="B01F24">
                <a:alpha val="62745"/>
              </a:srgbClr>
            </a:solidFill>
            <a:prstDash val="solid"/>
            <a:headEnd type="oval" w="lg" len="lg"/>
            <a:tailEnd type="none" w="sm" len="sm"/>
          </a:ln>
        </p:spPr>
      </p:sp>
      <p:sp>
        <p:nvSpPr>
          <p:cNvPr id="12" name="矩形: 圆角 11"/>
          <p:cNvSpPr/>
          <p:nvPr/>
        </p:nvSpPr>
        <p:spPr>
          <a:xfrm>
            <a:off x="3234086" y="5252462"/>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ea typeface="等线" panose="02010600030101010101" pitchFamily="2" charset="-122"/>
                <a:cs typeface="Times New Roman" panose="02020503050405090304" pitchFamily="18" charset="0"/>
              </a:rPr>
              <a:t>反 “围剿” 作战</a:t>
            </a:r>
            <a:endParaRPr lang="zh-CN" altLang="en-US" sz="2800" dirty="0"/>
          </a:p>
        </p:txBody>
      </p:sp>
      <p:sp>
        <p:nvSpPr>
          <p:cNvPr id="40" name="矩形: 圆角 39"/>
          <p:cNvSpPr/>
          <p:nvPr/>
        </p:nvSpPr>
        <p:spPr>
          <a:xfrm>
            <a:off x="7174343" y="6802040"/>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effectLst/>
                <a:ea typeface="等线" panose="02010600030101010101" pitchFamily="2" charset="-122"/>
                <a:cs typeface="Times New Roman" panose="02020503050405090304" pitchFamily="18" charset="0"/>
              </a:rPr>
              <a:t>运动战</a:t>
            </a:r>
            <a:endParaRPr lang="zh-CN" altLang="en-US" sz="2800" dirty="0"/>
          </a:p>
        </p:txBody>
      </p:sp>
      <p:sp>
        <p:nvSpPr>
          <p:cNvPr id="14" name="矩形: 圆角 13"/>
          <p:cNvSpPr/>
          <p:nvPr/>
        </p:nvSpPr>
        <p:spPr>
          <a:xfrm>
            <a:off x="10881958" y="5252462"/>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ea typeface="等线" panose="02010600030101010101" pitchFamily="2" charset="-122"/>
                <a:cs typeface="Times New Roman" panose="02020503050405090304" pitchFamily="18" charset="0"/>
              </a:rPr>
              <a:t>游击战</a:t>
            </a:r>
            <a:endParaRPr lang="zh-CN" altLang="en-US" sz="2800" dirty="0"/>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flipH="1">
            <a:off x="0" y="-31115"/>
            <a:ext cx="18363565" cy="8390255"/>
            <a:chOff x="0" y="0"/>
            <a:chExt cx="3045065" cy="1620513"/>
          </a:xfrm>
        </p:grpSpPr>
        <p:sp>
          <p:nvSpPr>
            <p:cNvPr id="6" name="Freeform 6"/>
            <p:cNvSpPr/>
            <p:nvPr/>
          </p:nvSpPr>
          <p:spPr>
            <a:xfrm>
              <a:off x="0" y="0"/>
              <a:ext cx="3045065" cy="1620513"/>
            </a:xfrm>
            <a:prstGeom prst="round1Rect">
              <a:avLst/>
            </a:prstGeom>
            <a:blipFill rotWithShape="0">
              <a:blip r:embed="rId2"/>
              <a:stretch>
                <a:fillRect t="-106000" b="-77000"/>
              </a:stretch>
            </a:blipFill>
          </p:spPr>
        </p:sp>
      </p:grpSp>
      <p:grpSp>
        <p:nvGrpSpPr>
          <p:cNvPr id="7" name="Group 7"/>
          <p:cNvGrpSpPr/>
          <p:nvPr/>
        </p:nvGrpSpPr>
        <p:grpSpPr>
          <a:xfrm rot="10800000" flipH="1">
            <a:off x="-240030" y="-85091"/>
            <a:ext cx="18909030" cy="8782685"/>
            <a:chOff x="494503" y="-627372"/>
            <a:chExt cx="4949092" cy="2793078"/>
          </a:xfrm>
        </p:grpSpPr>
        <p:sp>
          <p:nvSpPr>
            <p:cNvPr id="8" name="Freeform 8"/>
            <p:cNvSpPr/>
            <p:nvPr/>
          </p:nvSpPr>
          <p:spPr>
            <a:xfrm>
              <a:off x="557879" y="-627372"/>
              <a:ext cx="4885716" cy="2754872"/>
            </a:xfrm>
            <a:prstGeom prst="round1Rect">
              <a:avLst/>
            </a:prstGeom>
            <a:solidFill>
              <a:srgbClr val="703333">
                <a:alpha val="46667"/>
              </a:srgbClr>
            </a:solidFill>
          </p:spPr>
        </p:sp>
        <p:sp>
          <p:nvSpPr>
            <p:cNvPr id="9" name="TextBox 9"/>
            <p:cNvSpPr txBox="1"/>
            <p:nvPr/>
          </p:nvSpPr>
          <p:spPr>
            <a:xfrm>
              <a:off x="494503" y="-627298"/>
              <a:ext cx="4865479" cy="2793004"/>
            </a:xfrm>
            <a:prstGeom prst="round1Rect">
              <a:avLst/>
            </a:prstGeom>
          </p:spPr>
          <p:txBody>
            <a:bodyPr lIns="50800" tIns="50800" rIns="50800" bIns="50800" rtlCol="0" anchor="ctr"/>
            <a:lstStyle/>
            <a:p>
              <a:pPr algn="ctr">
                <a:lnSpc>
                  <a:spcPts val="2660"/>
                </a:lnSpc>
                <a:spcBef>
                  <a:spcPct val="0"/>
                </a:spcBef>
              </a:pPr>
              <a:endParaRPr/>
            </a:p>
          </p:txBody>
        </p:sp>
      </p:grpSp>
      <p:grpSp>
        <p:nvGrpSpPr>
          <p:cNvPr id="45" name="Group 10"/>
          <p:cNvGrpSpPr/>
          <p:nvPr/>
        </p:nvGrpSpPr>
        <p:grpSpPr>
          <a:xfrm>
            <a:off x="5867638" y="6314376"/>
            <a:ext cx="3686407" cy="751573"/>
            <a:chOff x="0" y="0"/>
            <a:chExt cx="970906" cy="197945"/>
          </a:xfrm>
        </p:grpSpPr>
        <p:sp>
          <p:nvSpPr>
            <p:cNvPr id="46" name="Freeform 11"/>
            <p:cNvSpPr/>
            <p:nvPr/>
          </p:nvSpPr>
          <p:spPr>
            <a:xfrm>
              <a:off x="0" y="0"/>
              <a:ext cx="970906" cy="197945"/>
            </a:xfrm>
            <a:custGeom>
              <a:avLst/>
              <a:gdLst/>
              <a:ahLst/>
              <a:cxnLst/>
              <a:rect l="l" t="t" r="r" b="b"/>
              <a:pathLst>
                <a:path w="970906" h="197945">
                  <a:moveTo>
                    <a:pt x="98973" y="0"/>
                  </a:moveTo>
                  <a:lnTo>
                    <a:pt x="871933" y="0"/>
                  </a:lnTo>
                  <a:cubicBezTo>
                    <a:pt x="898182" y="0"/>
                    <a:pt x="923356" y="10427"/>
                    <a:pt x="941917" y="28988"/>
                  </a:cubicBezTo>
                  <a:cubicBezTo>
                    <a:pt x="960478" y="47549"/>
                    <a:pt x="970906" y="72723"/>
                    <a:pt x="970906" y="98973"/>
                  </a:cubicBezTo>
                  <a:lnTo>
                    <a:pt x="970906" y="98973"/>
                  </a:lnTo>
                  <a:cubicBezTo>
                    <a:pt x="970906" y="153634"/>
                    <a:pt x="926594" y="197945"/>
                    <a:pt x="87193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B01F24"/>
            </a:solidFill>
          </p:spPr>
        </p:sp>
        <p:sp>
          <p:nvSpPr>
            <p:cNvPr id="47" name="TextBox 12"/>
            <p:cNvSpPr txBox="1"/>
            <p:nvPr/>
          </p:nvSpPr>
          <p:spPr>
            <a:xfrm>
              <a:off x="0" y="-38100"/>
              <a:ext cx="970906" cy="236045"/>
            </a:xfrm>
            <a:prstGeom prst="rect">
              <a:avLst/>
            </a:prstGeom>
          </p:spPr>
          <p:txBody>
            <a:bodyPr lIns="50800" tIns="50800" rIns="50800" bIns="50800" rtlCol="0" anchor="ctr"/>
            <a:lstStyle/>
            <a:p>
              <a:pPr algn="ctr">
                <a:lnSpc>
                  <a:spcPts val="2660"/>
                </a:lnSpc>
              </a:pPr>
              <a:endParaRPr/>
            </a:p>
          </p:txBody>
        </p:sp>
      </p:grpSp>
      <p:grpSp>
        <p:nvGrpSpPr>
          <p:cNvPr id="13" name="Group 13"/>
          <p:cNvGrpSpPr/>
          <p:nvPr/>
        </p:nvGrpSpPr>
        <p:grpSpPr>
          <a:xfrm>
            <a:off x="1810919" y="6297866"/>
            <a:ext cx="3319553" cy="751573"/>
            <a:chOff x="0" y="0"/>
            <a:chExt cx="874285" cy="197945"/>
          </a:xfrm>
        </p:grpSpPr>
        <p:sp>
          <p:nvSpPr>
            <p:cNvPr id="14" name="Freeform 14"/>
            <p:cNvSpPr/>
            <p:nvPr/>
          </p:nvSpPr>
          <p:spPr>
            <a:xfrm>
              <a:off x="0" y="0"/>
              <a:ext cx="874285" cy="197945"/>
            </a:xfrm>
            <a:custGeom>
              <a:avLst/>
              <a:gdLst/>
              <a:ahLst/>
              <a:cxnLst/>
              <a:rect l="l" t="t" r="r" b="b"/>
              <a:pathLst>
                <a:path w="874285" h="197945">
                  <a:moveTo>
                    <a:pt x="98973" y="0"/>
                  </a:moveTo>
                  <a:lnTo>
                    <a:pt x="775313" y="0"/>
                  </a:lnTo>
                  <a:cubicBezTo>
                    <a:pt x="801562" y="0"/>
                    <a:pt x="826736" y="10427"/>
                    <a:pt x="845297" y="28988"/>
                  </a:cubicBezTo>
                  <a:cubicBezTo>
                    <a:pt x="863858" y="47549"/>
                    <a:pt x="874285" y="72723"/>
                    <a:pt x="874285" y="98973"/>
                  </a:cubicBezTo>
                  <a:lnTo>
                    <a:pt x="874285" y="98973"/>
                  </a:lnTo>
                  <a:cubicBezTo>
                    <a:pt x="874285" y="153634"/>
                    <a:pt x="829974" y="197945"/>
                    <a:pt x="77531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FFFFFF"/>
            </a:solidFill>
          </p:spPr>
        </p:sp>
        <p:sp>
          <p:nvSpPr>
            <p:cNvPr id="15" name="TextBox 15"/>
            <p:cNvSpPr txBox="1"/>
            <p:nvPr/>
          </p:nvSpPr>
          <p:spPr>
            <a:xfrm>
              <a:off x="0" y="-38100"/>
              <a:ext cx="874285" cy="236045"/>
            </a:xfrm>
            <a:prstGeom prst="rect">
              <a:avLst/>
            </a:prstGeom>
          </p:spPr>
          <p:txBody>
            <a:bodyPr lIns="50800" tIns="50800" rIns="50800" bIns="50800" rtlCol="0" anchor="ctr"/>
            <a:lstStyle/>
            <a:p>
              <a:pPr algn="ctr">
                <a:lnSpc>
                  <a:spcPts val="2660"/>
                </a:lnSpc>
              </a:pPr>
              <a:endParaRPr/>
            </a:p>
          </p:txBody>
        </p:sp>
      </p:grpSp>
      <p:sp>
        <p:nvSpPr>
          <p:cNvPr id="16" name="Freeform 16"/>
          <p:cNvSpPr/>
          <p:nvPr/>
        </p:nvSpPr>
        <p:spPr>
          <a:xfrm>
            <a:off x="2036196" y="1028700"/>
            <a:ext cx="2629592" cy="729500"/>
          </a:xfrm>
          <a:custGeom>
            <a:avLst/>
            <a:gdLst/>
            <a:ahLst/>
            <a:cxnLst/>
            <a:rect l="l" t="t" r="r" b="b"/>
            <a:pathLst>
              <a:path w="2629592" h="729500">
                <a:moveTo>
                  <a:pt x="0" y="0"/>
                </a:moveTo>
                <a:lnTo>
                  <a:pt x="2629592" y="0"/>
                </a:lnTo>
                <a:lnTo>
                  <a:pt x="2629592" y="729500"/>
                </a:lnTo>
                <a:lnTo>
                  <a:pt x="0" y="729500"/>
                </a:lnTo>
                <a:lnTo>
                  <a:pt x="0" y="0"/>
                </a:lnTo>
                <a:close/>
              </a:path>
            </a:pathLst>
          </a:custGeom>
          <a:blipFill>
            <a:blip r:embed="rId3"/>
            <a:stretch>
              <a:fillRect/>
            </a:stretch>
          </a:blipFill>
        </p:spPr>
      </p:sp>
      <p:grpSp>
        <p:nvGrpSpPr>
          <p:cNvPr id="19" name="Group 19"/>
          <p:cNvGrpSpPr/>
          <p:nvPr/>
        </p:nvGrpSpPr>
        <p:grpSpPr>
          <a:xfrm>
            <a:off x="8679958" y="1496034"/>
            <a:ext cx="5024603" cy="47625"/>
            <a:chOff x="0" y="0"/>
            <a:chExt cx="1323352" cy="12543"/>
          </a:xfrm>
        </p:grpSpPr>
        <p:sp>
          <p:nvSpPr>
            <p:cNvPr id="20" name="Freeform 20"/>
            <p:cNvSpPr/>
            <p:nvPr/>
          </p:nvSpPr>
          <p:spPr>
            <a:xfrm>
              <a:off x="0" y="0"/>
              <a:ext cx="1323352" cy="12543"/>
            </a:xfrm>
            <a:custGeom>
              <a:avLst/>
              <a:gdLst/>
              <a:ahLst/>
              <a:cxnLst/>
              <a:rect l="l" t="t" r="r" b="b"/>
              <a:pathLst>
                <a:path w="1323352" h="12543">
                  <a:moveTo>
                    <a:pt x="0" y="0"/>
                  </a:moveTo>
                  <a:lnTo>
                    <a:pt x="1323352" y="0"/>
                  </a:lnTo>
                  <a:lnTo>
                    <a:pt x="1323352" y="12543"/>
                  </a:lnTo>
                  <a:lnTo>
                    <a:pt x="0" y="12543"/>
                  </a:lnTo>
                  <a:close/>
                </a:path>
              </a:pathLst>
            </a:custGeom>
            <a:solidFill>
              <a:srgbClr val="FFFFFF"/>
            </a:solidFill>
          </p:spPr>
        </p:sp>
        <p:sp>
          <p:nvSpPr>
            <p:cNvPr id="21" name="TextBox 21"/>
            <p:cNvSpPr txBox="1"/>
            <p:nvPr/>
          </p:nvSpPr>
          <p:spPr>
            <a:xfrm>
              <a:off x="0" y="-38100"/>
              <a:ext cx="1323352" cy="50643"/>
            </a:xfrm>
            <a:prstGeom prst="rect">
              <a:avLst/>
            </a:prstGeom>
          </p:spPr>
          <p:txBody>
            <a:bodyPr lIns="50800" tIns="50800" rIns="50800" bIns="50800" rtlCol="0" anchor="ctr"/>
            <a:lstStyle/>
            <a:p>
              <a:pPr algn="ctr">
                <a:lnSpc>
                  <a:spcPts val="2660"/>
                </a:lnSpc>
                <a:spcBef>
                  <a:spcPct val="0"/>
                </a:spcBef>
              </a:pPr>
              <a:endParaRPr/>
            </a:p>
          </p:txBody>
        </p:sp>
      </p:grpSp>
      <p:sp>
        <p:nvSpPr>
          <p:cNvPr id="22" name="Freeform 22"/>
          <p:cNvSpPr/>
          <p:nvPr/>
        </p:nvSpPr>
        <p:spPr>
          <a:xfrm>
            <a:off x="13258840" y="38024"/>
            <a:ext cx="5104725" cy="7360030"/>
          </a:xfrm>
          <a:custGeom>
            <a:avLst/>
            <a:gdLst/>
            <a:ahLst/>
            <a:cxnLst/>
            <a:rect l="l" t="t" r="r" b="b"/>
            <a:pathLst>
              <a:path w="9876711" h="7360030">
                <a:moveTo>
                  <a:pt x="0" y="0"/>
                </a:moveTo>
                <a:lnTo>
                  <a:pt x="9876710" y="0"/>
                </a:lnTo>
                <a:lnTo>
                  <a:pt x="9876710" y="7360030"/>
                </a:lnTo>
                <a:lnTo>
                  <a:pt x="0" y="7360030"/>
                </a:lnTo>
                <a:lnTo>
                  <a:pt x="0" y="0"/>
                </a:lnTo>
                <a:close/>
              </a:path>
            </a:pathLst>
          </a:custGeom>
          <a:blipFill>
            <a:blip r:embed="rId4">
              <a:alphaModFix amt="77000"/>
            </a:blip>
            <a:stretch>
              <a:fillRect r="-93482" b="-10575"/>
            </a:stretch>
          </a:blipFill>
        </p:spPr>
      </p:sp>
      <p:sp>
        <p:nvSpPr>
          <p:cNvPr id="23" name="TextBox 23"/>
          <p:cNvSpPr txBox="1"/>
          <p:nvPr/>
        </p:nvSpPr>
        <p:spPr>
          <a:xfrm>
            <a:off x="1856491" y="6408578"/>
            <a:ext cx="3319553" cy="484235"/>
          </a:xfrm>
          <a:prstGeom prst="rect">
            <a:avLst/>
          </a:prstGeom>
        </p:spPr>
        <p:txBody>
          <a:bodyPr wrap="square" lIns="0" tIns="0" rIns="0" bIns="0" rtlCol="0" anchor="t">
            <a:spAutoFit/>
          </a:bodyPr>
          <a:lstStyle/>
          <a:p>
            <a:pPr algn="ctr">
              <a:lnSpc>
                <a:spcPts val="4410"/>
              </a:lnSpc>
            </a:pPr>
            <a:r>
              <a:rPr lang="en-US" sz="2000" dirty="0" err="1">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汇报人</a:t>
            </a:r>
            <a:r>
              <a:rPr lang="zh-CN" altLang="en-US" sz="2000" dirty="0">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：土地革命指挥中心</a:t>
            </a:r>
            <a:endParaRPr lang="en-US" sz="2000" dirty="0">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sp>
        <p:nvSpPr>
          <p:cNvPr id="24" name="TextBox 24"/>
          <p:cNvSpPr txBox="1"/>
          <p:nvPr/>
        </p:nvSpPr>
        <p:spPr>
          <a:xfrm>
            <a:off x="2036196" y="2319944"/>
            <a:ext cx="13812808" cy="2135200"/>
          </a:xfrm>
          <a:prstGeom prst="rect">
            <a:avLst/>
          </a:prstGeom>
        </p:spPr>
        <p:txBody>
          <a:bodyPr lIns="0" tIns="0" rIns="0" bIns="0" rtlCol="0" anchor="t">
            <a:spAutoFit/>
          </a:bodyPr>
          <a:lstStyle/>
          <a:p>
            <a:pPr algn="l">
              <a:lnSpc>
                <a:spcPts val="16235"/>
              </a:lnSpc>
            </a:pPr>
            <a:r>
              <a:rPr lang="zh-CN" altLang="en-US" sz="15000" dirty="0">
                <a:solidFill>
                  <a:srgbClr val="FFFFFF"/>
                </a:solidFill>
                <a:latin typeface="汉仪雅酷黑简" panose="00020600040101010101" charset="-122"/>
                <a:ea typeface="汉仪雅酷黑简" panose="00020600040101010101" charset="-122"/>
                <a:cs typeface="汉仪雅酷黑简" panose="00020600040101010101" charset="-122"/>
                <a:sym typeface="字由点字美玲体" panose="00020600040101000101" charset="-122"/>
              </a:rPr>
              <a:t>感谢观看</a:t>
            </a:r>
            <a:endParaRPr lang="en-US" sz="15000" dirty="0">
              <a:solidFill>
                <a:srgbClr val="FFFFFF"/>
              </a:solidFill>
              <a:latin typeface="汉仪雅酷黑简" panose="00020600040101010101" charset="-122"/>
              <a:ea typeface="汉仪雅酷黑简" panose="00020600040101010101" charset="-122"/>
              <a:cs typeface="汉仪雅酷黑简" panose="00020600040101010101" charset="-122"/>
              <a:sym typeface="字由点字美玲体" panose="00020600040101000101" charset="-122"/>
            </a:endParaRPr>
          </a:p>
        </p:txBody>
      </p:sp>
      <p:sp>
        <p:nvSpPr>
          <p:cNvPr id="27" name="TextBox 27"/>
          <p:cNvSpPr txBox="1"/>
          <p:nvPr/>
        </p:nvSpPr>
        <p:spPr>
          <a:xfrm>
            <a:off x="1523899" y="8724726"/>
            <a:ext cx="11136761" cy="1364615"/>
          </a:xfrm>
          <a:prstGeom prst="rect">
            <a:avLst/>
          </a:prstGeom>
        </p:spPr>
        <p:txBody>
          <a:bodyPr lIns="0" tIns="0" rIns="0" bIns="0" rtlCol="0" anchor="t">
            <a:spAutoFit/>
          </a:bodyPr>
          <a:lstStyle/>
          <a:p>
            <a:pPr algn="l">
              <a:lnSpc>
                <a:spcPts val="10645"/>
              </a:lnSpc>
            </a:pPr>
            <a:r>
              <a:rPr lang="en-US" sz="7605" dirty="0">
                <a:solidFill>
                  <a:srgbClr val="A20000">
                    <a:alpha val="10980"/>
                  </a:srgbClr>
                </a:solidFill>
                <a:latin typeface="汉仪雅酷黑-85J" panose="00020600040101010101" charset="-122"/>
                <a:ea typeface="汉仪雅酷黑-85J" panose="00020600040101010101" charset="-122"/>
                <a:cs typeface="Alarabiya" panose="02060603050605020204"/>
                <a:sym typeface="Alarabiya" panose="02060603050605020204"/>
              </a:rPr>
              <a:t>ZHEJIANG UNIVERSITY</a:t>
            </a:r>
          </a:p>
        </p:txBody>
      </p:sp>
      <p:grpSp>
        <p:nvGrpSpPr>
          <p:cNvPr id="2" name="Group 28"/>
          <p:cNvGrpSpPr/>
          <p:nvPr/>
        </p:nvGrpSpPr>
        <p:grpSpPr>
          <a:xfrm>
            <a:off x="16667994" y="9527986"/>
            <a:ext cx="818017" cy="152400"/>
            <a:chOff x="0" y="0"/>
            <a:chExt cx="1090689" cy="203200"/>
          </a:xfrm>
        </p:grpSpPr>
        <p:grpSp>
          <p:nvGrpSpPr>
            <p:cNvPr id="3" name="Group 29"/>
            <p:cNvGrpSpPr/>
            <p:nvPr/>
          </p:nvGrpSpPr>
          <p:grpSpPr>
            <a:xfrm>
              <a:off x="0" y="0"/>
              <a:ext cx="203200" cy="203200"/>
              <a:chOff x="0" y="0"/>
              <a:chExt cx="875357" cy="875357"/>
            </a:xfrm>
          </p:grpSpPr>
          <p:sp>
            <p:nvSpPr>
              <p:cNvPr id="4" name="Freeform 30"/>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A20000"/>
              </a:solidFill>
            </p:spPr>
          </p:sp>
          <p:sp>
            <p:nvSpPr>
              <p:cNvPr id="38" name="TextBox 31"/>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nvGrpSpPr>
            <p:cNvPr id="39" name="Group 32"/>
            <p:cNvGrpSpPr/>
            <p:nvPr/>
          </p:nvGrpSpPr>
          <p:grpSpPr>
            <a:xfrm>
              <a:off x="443745" y="0"/>
              <a:ext cx="203200" cy="203200"/>
              <a:chOff x="0" y="0"/>
              <a:chExt cx="875357" cy="875357"/>
            </a:xfrm>
          </p:grpSpPr>
          <p:sp>
            <p:nvSpPr>
              <p:cNvPr id="40" name="Freeform 33"/>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A20000"/>
              </a:solidFill>
            </p:spPr>
          </p:sp>
          <p:sp>
            <p:nvSpPr>
              <p:cNvPr id="41" name="TextBox 34"/>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nvGrpSpPr>
            <p:cNvPr id="42" name="Group 35"/>
            <p:cNvGrpSpPr/>
            <p:nvPr/>
          </p:nvGrpSpPr>
          <p:grpSpPr>
            <a:xfrm>
              <a:off x="887489" y="0"/>
              <a:ext cx="203200" cy="203200"/>
              <a:chOff x="0" y="0"/>
              <a:chExt cx="875357" cy="875357"/>
            </a:xfrm>
          </p:grpSpPr>
          <p:sp>
            <p:nvSpPr>
              <p:cNvPr id="43" name="Freeform 36"/>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B01F24"/>
              </a:solidFill>
            </p:spPr>
          </p:sp>
          <p:sp>
            <p:nvSpPr>
              <p:cNvPr id="44" name="TextBox 37"/>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sp>
        <p:nvSpPr>
          <p:cNvPr id="26" name="TextBox 26"/>
          <p:cNvSpPr txBox="1"/>
          <p:nvPr/>
        </p:nvSpPr>
        <p:spPr>
          <a:xfrm>
            <a:off x="6004278" y="6391823"/>
            <a:ext cx="3413126" cy="496418"/>
          </a:xfrm>
          <a:prstGeom prst="rect">
            <a:avLst/>
          </a:prstGeom>
        </p:spPr>
        <p:txBody>
          <a:bodyPr lIns="0" tIns="0" rIns="0" bIns="0" rtlCol="0" anchor="t">
            <a:spAutoFit/>
          </a:bodyPr>
          <a:lstStyle/>
          <a:p>
            <a:pPr algn="ctr">
              <a:lnSpc>
                <a:spcPts val="4410"/>
              </a:lnSpc>
            </a:pPr>
            <a:r>
              <a:rPr lang="en-US" sz="20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时间：2025.3.25</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5">
            <a:alphaModFix amt="80000"/>
            <a:extLst>
              <a:ext uri="{28A0092B-C50C-407E-A947-70E740481C1C}">
                <a14:useLocalDpi xmlns:a14="http://schemas.microsoft.com/office/drawing/2010/main" val="0"/>
              </a:ext>
            </a:extLst>
          </a:blip>
          <a:srcRect l="1589" r="3085" b="7927"/>
          <a:stretch>
            <a:fillRect/>
          </a:stretch>
        </p:blipFill>
        <p:spPr>
          <a:xfrm>
            <a:off x="-1" y="-114300"/>
            <a:ext cx="18288001" cy="10401300"/>
          </a:xfrm>
          <a:prstGeom prst="rect">
            <a:avLst/>
          </a:prstGeom>
        </p:spPr>
      </p:pic>
      <p:sp>
        <p:nvSpPr>
          <p:cNvPr id="5" name="矩形 4"/>
          <p:cNvSpPr/>
          <p:nvPr/>
        </p:nvSpPr>
        <p:spPr>
          <a:xfrm>
            <a:off x="0" y="-41638"/>
            <a:ext cx="18288000" cy="10328638"/>
          </a:xfrm>
          <a:prstGeom prst="rect">
            <a:avLst/>
          </a:prstGeom>
          <a:gradFill flip="none" rotWithShape="1">
            <a:gsLst>
              <a:gs pos="100000">
                <a:srgbClr val="C8534C"/>
              </a:gs>
              <a:gs pos="0">
                <a:srgbClr val="B03238">
                  <a:alpha val="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图形"/>
          <p:cNvGrpSpPr/>
          <p:nvPr/>
        </p:nvGrpSpPr>
        <p:grpSpPr>
          <a:xfrm>
            <a:off x="1550671" y="1943100"/>
            <a:ext cx="4981577" cy="3931920"/>
            <a:chOff x="1628" y="1434"/>
            <a:chExt cx="5230" cy="4128"/>
          </a:xfrm>
        </p:grpSpPr>
        <p:sp>
          <p:nvSpPr>
            <p:cNvPr id="8" name="图形"/>
            <p:cNvSpPr txBox="1"/>
            <p:nvPr/>
          </p:nvSpPr>
          <p:spPr>
            <a:xfrm>
              <a:off x="4504" y="1434"/>
              <a:ext cx="2354" cy="4128"/>
            </a:xfrm>
            <a:custGeom>
              <a:avLst/>
              <a:gdLst/>
              <a:ahLst/>
              <a:cxnLst>
                <a:cxn ang="3">
                  <a:pos x="hc" y="t"/>
                </a:cxn>
                <a:cxn ang="cd2">
                  <a:pos x="l" y="vc"/>
                </a:cxn>
                <a:cxn ang="cd4">
                  <a:pos x="hc" y="b"/>
                </a:cxn>
                <a:cxn ang="0">
                  <a:pos x="r" y="vc"/>
                </a:cxn>
              </a:cxnLst>
              <a:rect l="l" t="t" r="r" b="b"/>
              <a:pathLst>
                <a:path w="672" h="1178">
                  <a:moveTo>
                    <a:pt x="302" y="0"/>
                  </a:moveTo>
                  <a:lnTo>
                    <a:pt x="441" y="0"/>
                  </a:lnTo>
                  <a:lnTo>
                    <a:pt x="441" y="1026"/>
                  </a:lnTo>
                  <a:lnTo>
                    <a:pt x="672" y="1026"/>
                  </a:lnTo>
                  <a:lnTo>
                    <a:pt x="672" y="1178"/>
                  </a:lnTo>
                  <a:lnTo>
                    <a:pt x="0" y="1178"/>
                  </a:lnTo>
                  <a:lnTo>
                    <a:pt x="0" y="1026"/>
                  </a:lnTo>
                  <a:lnTo>
                    <a:pt x="258" y="1026"/>
                  </a:lnTo>
                  <a:lnTo>
                    <a:pt x="258" y="208"/>
                  </a:lnTo>
                  <a:lnTo>
                    <a:pt x="46" y="208"/>
                  </a:lnTo>
                  <a:lnTo>
                    <a:pt x="46" y="91"/>
                  </a:lnTo>
                  <a:cubicBezTo>
                    <a:pt x="101" y="81"/>
                    <a:pt x="149" y="69"/>
                    <a:pt x="191" y="54"/>
                  </a:cubicBezTo>
                  <a:cubicBezTo>
                    <a:pt x="232" y="39"/>
                    <a:pt x="269" y="21"/>
                    <a:pt x="302" y="0"/>
                  </a:cubicBezTo>
                  <a:close/>
                </a:path>
              </a:pathLst>
            </a:custGeom>
            <a:gradFill>
              <a:gsLst>
                <a:gs pos="30000">
                  <a:schemeClr val="bg1"/>
                </a:gs>
                <a:gs pos="49000">
                  <a:schemeClr val="bg1">
                    <a:alpha val="0"/>
                  </a:schemeClr>
                </a:gs>
              </a:gsLst>
              <a:lin ang="5400000" scaled="0"/>
            </a:gradFill>
            <a:ln>
              <a:noFill/>
            </a:ln>
            <a:effectLst/>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1371600"/>
              <a:endParaRPr lang="en-US" altLang="zh-CN" sz="12000">
                <a:solidFill>
                  <a:srgbClr val="FFFFFF"/>
                </a:solidFill>
                <a:latin typeface="字由点字美玲体" panose="00020600040101000101" charset="-122"/>
                <a:ea typeface="字由点字美玲体" panose="00020600040101000101" charset="-122"/>
                <a:cs typeface="阿里巴巴普惠体 Medium"/>
                <a:sym typeface="Arial" panose="020B0604020202090204"/>
              </a:endParaRPr>
            </a:p>
          </p:txBody>
        </p:sp>
        <p:sp>
          <p:nvSpPr>
            <p:cNvPr id="12" name="图形"/>
            <p:cNvSpPr txBox="1"/>
            <p:nvPr>
              <p:custDataLst>
                <p:tags r:id="rId2"/>
              </p:custDataLst>
            </p:nvPr>
          </p:nvSpPr>
          <p:spPr>
            <a:xfrm>
              <a:off x="1628" y="1434"/>
              <a:ext cx="2576" cy="4128"/>
            </a:xfrm>
            <a:custGeom>
              <a:avLst/>
              <a:gdLst/>
              <a:ahLst/>
              <a:cxnLst>
                <a:cxn ang="3">
                  <a:pos x="hc" y="t"/>
                </a:cxn>
                <a:cxn ang="cd2">
                  <a:pos x="l" y="vc"/>
                </a:cxn>
                <a:cxn ang="cd4">
                  <a:pos x="hc" y="b"/>
                </a:cxn>
                <a:cxn ang="0">
                  <a:pos x="r" y="vc"/>
                </a:cxn>
              </a:cxnLst>
              <a:rect l="l" t="t" r="r" b="b"/>
              <a:pathLst>
                <a:path w="762" h="1221">
                  <a:moveTo>
                    <a:pt x="381" y="146"/>
                  </a:moveTo>
                  <a:cubicBezTo>
                    <a:pt x="341" y="145"/>
                    <a:pt x="305" y="160"/>
                    <a:pt x="274" y="190"/>
                  </a:cubicBezTo>
                  <a:cubicBezTo>
                    <a:pt x="244" y="220"/>
                    <a:pt x="220" y="269"/>
                    <a:pt x="202" y="337"/>
                  </a:cubicBezTo>
                  <a:cubicBezTo>
                    <a:pt x="185" y="405"/>
                    <a:pt x="176" y="494"/>
                    <a:pt x="176" y="606"/>
                  </a:cubicBezTo>
                  <a:cubicBezTo>
                    <a:pt x="176" y="719"/>
                    <a:pt x="185" y="810"/>
                    <a:pt x="202" y="879"/>
                  </a:cubicBezTo>
                  <a:cubicBezTo>
                    <a:pt x="220" y="948"/>
                    <a:pt x="244" y="998"/>
                    <a:pt x="274" y="1029"/>
                  </a:cubicBezTo>
                  <a:cubicBezTo>
                    <a:pt x="305" y="1060"/>
                    <a:pt x="341" y="1076"/>
                    <a:pt x="381" y="1075"/>
                  </a:cubicBezTo>
                  <a:cubicBezTo>
                    <a:pt x="421" y="1076"/>
                    <a:pt x="457" y="1060"/>
                    <a:pt x="488" y="1029"/>
                  </a:cubicBezTo>
                  <a:cubicBezTo>
                    <a:pt x="518" y="998"/>
                    <a:pt x="542" y="948"/>
                    <a:pt x="560" y="879"/>
                  </a:cubicBezTo>
                  <a:cubicBezTo>
                    <a:pt x="577" y="810"/>
                    <a:pt x="586" y="719"/>
                    <a:pt x="586" y="606"/>
                  </a:cubicBezTo>
                  <a:cubicBezTo>
                    <a:pt x="586" y="494"/>
                    <a:pt x="577" y="405"/>
                    <a:pt x="560" y="337"/>
                  </a:cubicBezTo>
                  <a:cubicBezTo>
                    <a:pt x="542" y="269"/>
                    <a:pt x="518" y="220"/>
                    <a:pt x="488" y="190"/>
                  </a:cubicBezTo>
                  <a:cubicBezTo>
                    <a:pt x="457" y="160"/>
                    <a:pt x="421" y="145"/>
                    <a:pt x="381" y="146"/>
                  </a:cubicBezTo>
                  <a:close/>
                  <a:moveTo>
                    <a:pt x="381" y="0"/>
                  </a:moveTo>
                  <a:cubicBezTo>
                    <a:pt x="498" y="0"/>
                    <a:pt x="590" y="50"/>
                    <a:pt x="658" y="151"/>
                  </a:cubicBezTo>
                  <a:cubicBezTo>
                    <a:pt x="726" y="251"/>
                    <a:pt x="760" y="403"/>
                    <a:pt x="762" y="606"/>
                  </a:cubicBezTo>
                  <a:cubicBezTo>
                    <a:pt x="760" y="811"/>
                    <a:pt x="726" y="965"/>
                    <a:pt x="658" y="1067"/>
                  </a:cubicBezTo>
                  <a:cubicBezTo>
                    <a:pt x="590" y="1169"/>
                    <a:pt x="498" y="1221"/>
                    <a:pt x="381" y="1221"/>
                  </a:cubicBezTo>
                  <a:cubicBezTo>
                    <a:pt x="264" y="1221"/>
                    <a:pt x="172" y="1169"/>
                    <a:pt x="104" y="1067"/>
                  </a:cubicBezTo>
                  <a:cubicBezTo>
                    <a:pt x="36" y="965"/>
                    <a:pt x="1" y="811"/>
                    <a:pt x="0" y="606"/>
                  </a:cubicBezTo>
                  <a:cubicBezTo>
                    <a:pt x="1" y="403"/>
                    <a:pt x="36" y="251"/>
                    <a:pt x="104" y="150"/>
                  </a:cubicBezTo>
                  <a:cubicBezTo>
                    <a:pt x="172" y="50"/>
                    <a:pt x="264" y="0"/>
                    <a:pt x="381" y="0"/>
                  </a:cubicBezTo>
                  <a:close/>
                </a:path>
              </a:pathLst>
            </a:custGeom>
            <a:gradFill>
              <a:gsLst>
                <a:gs pos="53000">
                  <a:schemeClr val="bg1"/>
                </a:gs>
                <a:gs pos="69000">
                  <a:schemeClr val="bg1">
                    <a:alpha val="0"/>
                  </a:schemeClr>
                </a:gs>
              </a:gsLst>
              <a:lin ang="5400000" scaled="0"/>
            </a:gradFill>
            <a:ln>
              <a:noFill/>
            </a:ln>
            <a:effectLst/>
          </p:spPr>
          <p:txBody>
            <a:bodyPr wrap="square" lIns="0" tIns="0" rIns="0" bIns="0" rtlCol="0">
              <a:noAutofit/>
            </a:bodyPr>
            <a:lstStyle/>
            <a:p>
              <a:pPr algn="ctr" defTabSz="1371600"/>
              <a:endParaRPr lang="en-US" altLang="zh-CN" sz="12000">
                <a:solidFill>
                  <a:srgbClr val="FFFFFF"/>
                </a:solidFill>
                <a:latin typeface="字由点字美玲体" panose="00020600040101000101" charset="-122"/>
                <a:ea typeface="字由点字美玲体" panose="00020600040101000101" charset="-122"/>
                <a:cs typeface="阿里巴巴普惠体 Medium"/>
                <a:sym typeface="Arial" panose="020B0604020202090204"/>
              </a:endParaRPr>
            </a:p>
          </p:txBody>
        </p:sp>
      </p:grpSp>
      <p:sp>
        <p:nvSpPr>
          <p:cNvPr id="6" name="文本框 5"/>
          <p:cNvSpPr txBox="1"/>
          <p:nvPr/>
        </p:nvSpPr>
        <p:spPr>
          <a:xfrm>
            <a:off x="7259954" y="1368832"/>
            <a:ext cx="8991600" cy="4400500"/>
          </a:xfrm>
          <a:prstGeom prst="rect">
            <a:avLst/>
          </a:prstGeom>
          <a:noFill/>
        </p:spPr>
        <p:txBody>
          <a:bodyPr wrap="square" lIns="0" tIns="0" rIns="0" bIns="0" rtlCol="0">
            <a:spAutoFit/>
          </a:bodyPr>
          <a:lstStyle/>
          <a:p>
            <a:pPr algn="ctr">
              <a:lnSpc>
                <a:spcPct val="150000"/>
              </a:lnSpc>
            </a:pPr>
            <a:r>
              <a:rPr lang="zh-CN" altLang="en-US" sz="104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统一思想</a:t>
            </a:r>
            <a:endParaRPr lang="en-US" altLang="zh-CN" sz="104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endParaRPr>
          </a:p>
          <a:p>
            <a:pPr algn="ctr">
              <a:lnSpc>
                <a:spcPct val="150000"/>
              </a:lnSpc>
            </a:pPr>
            <a:r>
              <a:rPr lang="zh-CN" altLang="en-US" sz="104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建构小组</a:t>
            </a:r>
          </a:p>
        </p:txBody>
      </p:sp>
      <p:pic>
        <p:nvPicPr>
          <p:cNvPr id="2" name="图片 1"/>
          <p:cNvPicPr>
            <a:picLocks noChangeAspect="1"/>
          </p:cNvPicPr>
          <p:nvPr/>
        </p:nvPicPr>
        <p:blipFill>
          <a:blip r:embed="rId6"/>
          <a:stretch>
            <a:fillRect/>
          </a:stretch>
        </p:blipFill>
        <p:spPr>
          <a:xfrm>
            <a:off x="14955089" y="670878"/>
            <a:ext cx="2621507" cy="725487"/>
          </a:xfrm>
          <a:prstGeom prst="rect">
            <a:avLst/>
          </a:prstGeom>
        </p:spPr>
      </p:pic>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7099" y="2983004"/>
            <a:ext cx="16212201" cy="2706203"/>
            <a:chOff x="0" y="0"/>
            <a:chExt cx="21616268" cy="3608271"/>
          </a:xfrm>
        </p:grpSpPr>
        <p:sp>
          <p:nvSpPr>
            <p:cNvPr id="3" name="Freeform 3"/>
            <p:cNvSpPr/>
            <p:nvPr/>
          </p:nvSpPr>
          <p:spPr>
            <a:xfrm>
              <a:off x="0" y="0"/>
              <a:ext cx="21616231" cy="3608262"/>
            </a:xfrm>
            <a:custGeom>
              <a:avLst/>
              <a:gdLst/>
              <a:ahLst/>
              <a:cxnLst/>
              <a:rect l="l" t="t" r="r" b="b"/>
              <a:pathLst>
                <a:path w="21616231" h="3608262">
                  <a:moveTo>
                    <a:pt x="56235" y="0"/>
                  </a:moveTo>
                  <a:lnTo>
                    <a:pt x="21559997" y="0"/>
                  </a:lnTo>
                  <a:cubicBezTo>
                    <a:pt x="21591054" y="0"/>
                    <a:pt x="21616231" y="25177"/>
                    <a:pt x="21616231" y="56235"/>
                  </a:cubicBezTo>
                  <a:lnTo>
                    <a:pt x="21616231" y="3552027"/>
                  </a:lnTo>
                  <a:cubicBezTo>
                    <a:pt x="21616231" y="3583085"/>
                    <a:pt x="21591054" y="3608262"/>
                    <a:pt x="21559997" y="3608262"/>
                  </a:cubicBezTo>
                  <a:lnTo>
                    <a:pt x="56235" y="3608262"/>
                  </a:lnTo>
                  <a:cubicBezTo>
                    <a:pt x="25177" y="3608262"/>
                    <a:pt x="0" y="3583085"/>
                    <a:pt x="0" y="3552027"/>
                  </a:cubicBezTo>
                  <a:lnTo>
                    <a:pt x="0" y="56235"/>
                  </a:lnTo>
                  <a:cubicBezTo>
                    <a:pt x="0" y="25177"/>
                    <a:pt x="25177" y="0"/>
                    <a:pt x="56235" y="0"/>
                  </a:cubicBezTo>
                  <a:close/>
                </a:path>
              </a:pathLst>
            </a:custGeom>
            <a:blipFill>
              <a:blip r:embed="rId6"/>
              <a:stretch>
                <a:fillRect t="-514598" b="-285652"/>
              </a:stretch>
            </a:blipFill>
          </p:spPr>
        </p:sp>
      </p:grpSp>
      <p:grpSp>
        <p:nvGrpSpPr>
          <p:cNvPr id="4" name="Group 4"/>
          <p:cNvGrpSpPr/>
          <p:nvPr/>
        </p:nvGrpSpPr>
        <p:grpSpPr>
          <a:xfrm>
            <a:off x="1674113" y="3882540"/>
            <a:ext cx="14939773" cy="5871752"/>
            <a:chOff x="0" y="0"/>
            <a:chExt cx="3934755" cy="1303899"/>
          </a:xfrm>
        </p:grpSpPr>
        <p:sp>
          <p:nvSpPr>
            <p:cNvPr id="5" name="Freeform 5"/>
            <p:cNvSpPr/>
            <p:nvPr/>
          </p:nvSpPr>
          <p:spPr>
            <a:xfrm>
              <a:off x="0" y="0"/>
              <a:ext cx="3934755" cy="1303899"/>
            </a:xfrm>
            <a:custGeom>
              <a:avLst/>
              <a:gdLst/>
              <a:ahLst/>
              <a:cxnLst/>
              <a:rect l="l" t="t" r="r" b="b"/>
              <a:pathLst>
                <a:path w="3934755" h="1303899">
                  <a:moveTo>
                    <a:pt x="6737" y="0"/>
                  </a:moveTo>
                  <a:lnTo>
                    <a:pt x="3928018" y="0"/>
                  </a:lnTo>
                  <a:cubicBezTo>
                    <a:pt x="3929805" y="0"/>
                    <a:pt x="3931519" y="710"/>
                    <a:pt x="3932782" y="1973"/>
                  </a:cubicBezTo>
                  <a:cubicBezTo>
                    <a:pt x="3934046" y="3237"/>
                    <a:pt x="3934755" y="4950"/>
                    <a:pt x="3934755" y="6737"/>
                  </a:cubicBezTo>
                  <a:lnTo>
                    <a:pt x="3934755" y="1297163"/>
                  </a:lnTo>
                  <a:cubicBezTo>
                    <a:pt x="3934755" y="1300883"/>
                    <a:pt x="3931739" y="1303899"/>
                    <a:pt x="3928018" y="1303899"/>
                  </a:cubicBezTo>
                  <a:lnTo>
                    <a:pt x="6737" y="1303899"/>
                  </a:lnTo>
                  <a:cubicBezTo>
                    <a:pt x="3016" y="1303899"/>
                    <a:pt x="0" y="1300883"/>
                    <a:pt x="0" y="1297163"/>
                  </a:cubicBezTo>
                  <a:lnTo>
                    <a:pt x="0" y="6737"/>
                  </a:lnTo>
                  <a:cubicBezTo>
                    <a:pt x="0" y="3016"/>
                    <a:pt x="3016" y="0"/>
                    <a:pt x="6737" y="0"/>
                  </a:cubicBezTo>
                  <a:close/>
                </a:path>
              </a:pathLst>
            </a:custGeom>
            <a:solidFill>
              <a:srgbClr val="FFFFFF"/>
            </a:solidFill>
            <a:ln w="9525" cap="sq">
              <a:solidFill>
                <a:srgbClr val="702D22"/>
              </a:solidFill>
              <a:prstDash val="solid"/>
              <a:miter/>
            </a:ln>
          </p:spPr>
        </p:sp>
        <p:sp>
          <p:nvSpPr>
            <p:cNvPr id="6" name="TextBox 6"/>
            <p:cNvSpPr txBox="1"/>
            <p:nvPr/>
          </p:nvSpPr>
          <p:spPr>
            <a:xfrm>
              <a:off x="0" y="-38100"/>
              <a:ext cx="3934755" cy="1341999"/>
            </a:xfrm>
            <a:prstGeom prst="rect">
              <a:avLst/>
            </a:prstGeom>
          </p:spPr>
          <p:txBody>
            <a:bodyPr lIns="50800" tIns="50800" rIns="50800" bIns="50800" rtlCol="0" anchor="ctr"/>
            <a:lstStyle/>
            <a:p>
              <a:pPr marL="0" lvl="0" indent="0" algn="ctr">
                <a:lnSpc>
                  <a:spcPts val="2660"/>
                </a:lnSpc>
                <a:spcBef>
                  <a:spcPct val="0"/>
                </a:spcBef>
              </a:pPr>
              <a:endParaRPr/>
            </a:p>
          </p:txBody>
        </p:sp>
      </p:grpSp>
      <p:grpSp>
        <p:nvGrpSpPr>
          <p:cNvPr id="7" name="Group 7"/>
          <p:cNvGrpSpPr/>
          <p:nvPr/>
        </p:nvGrpSpPr>
        <p:grpSpPr>
          <a:xfrm rot="-10800000">
            <a:off x="-167005" y="10002520"/>
            <a:ext cx="18564860" cy="349885"/>
            <a:chOff x="0" y="0"/>
            <a:chExt cx="4889562" cy="70851"/>
          </a:xfrm>
        </p:grpSpPr>
        <p:sp>
          <p:nvSpPr>
            <p:cNvPr id="8" name="Freeform 8"/>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7"/>
            <a:stretch>
              <a:fillRect/>
            </a:stretch>
          </a:blipFill>
        </p:spPr>
      </p:sp>
      <p:sp>
        <p:nvSpPr>
          <p:cNvPr id="11" name="TextBox 11"/>
          <p:cNvSpPr txBox="1"/>
          <p:nvPr/>
        </p:nvSpPr>
        <p:spPr>
          <a:xfrm>
            <a:off x="1206638" y="876301"/>
            <a:ext cx="13868569"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兴盛的原因</a:t>
            </a:r>
          </a:p>
        </p:txBody>
      </p:sp>
      <p:sp>
        <p:nvSpPr>
          <p:cNvPr id="20" name="AutoShape 20"/>
          <p:cNvSpPr/>
          <p:nvPr/>
        </p:nvSpPr>
        <p:spPr>
          <a:xfrm>
            <a:off x="6053557" y="1504950"/>
            <a:ext cx="8043093" cy="0"/>
          </a:xfrm>
          <a:prstGeom prst="line">
            <a:avLst/>
          </a:prstGeom>
          <a:ln w="38100" cap="flat">
            <a:solidFill>
              <a:srgbClr val="B01F24">
                <a:alpha val="62745"/>
              </a:srgbClr>
            </a:solidFill>
            <a:prstDash val="solid"/>
            <a:headEnd type="oval" w="lg" len="lg"/>
            <a:tailEnd type="none" w="sm" len="sm"/>
          </a:ln>
        </p:spPr>
      </p:sp>
      <p:sp>
        <p:nvSpPr>
          <p:cNvPr id="12" name="矩形: 圆角 11"/>
          <p:cNvSpPr/>
          <p:nvPr/>
        </p:nvSpPr>
        <p:spPr>
          <a:xfrm>
            <a:off x="3581400" y="4224066"/>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effectLst/>
                <a:ea typeface="等线" panose="02010600030101010101" pitchFamily="2" charset="-122"/>
                <a:cs typeface="Times New Roman" panose="02020503050405090304" pitchFamily="18" charset="0"/>
              </a:rPr>
              <a:t>社会动荡与新地域开发</a:t>
            </a:r>
            <a:endParaRPr lang="zh-CN" altLang="en-US" sz="2400" dirty="0"/>
          </a:p>
        </p:txBody>
      </p:sp>
      <p:sp>
        <p:nvSpPr>
          <p:cNvPr id="13" name="矩形: 圆角 12">
            <a:extLst>
              <a:ext uri="{FF2B5EF4-FFF2-40B4-BE49-F238E27FC236}">
                <a16:creationId xmlns:a16="http://schemas.microsoft.com/office/drawing/2014/main" id="{C1DD20CE-3BC7-BAFA-A8B0-1CFFB070E1B5}"/>
              </a:ext>
            </a:extLst>
          </p:cNvPr>
          <p:cNvSpPr/>
          <p:nvPr/>
        </p:nvSpPr>
        <p:spPr>
          <a:xfrm>
            <a:off x="10668000" y="4197785"/>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effectLst/>
                <a:ea typeface="等线" panose="02010600030101010101" pitchFamily="2" charset="-122"/>
                <a:cs typeface="Times New Roman" panose="02020503050405090304" pitchFamily="18" charset="0"/>
              </a:rPr>
              <a:t>民族融合与文化交流</a:t>
            </a:r>
            <a:endParaRPr lang="zh-CN" altLang="en-US" sz="2400" dirty="0"/>
          </a:p>
        </p:txBody>
      </p:sp>
      <p:sp>
        <p:nvSpPr>
          <p:cNvPr id="14" name="矩形: 圆角 13">
            <a:extLst>
              <a:ext uri="{FF2B5EF4-FFF2-40B4-BE49-F238E27FC236}">
                <a16:creationId xmlns:a16="http://schemas.microsoft.com/office/drawing/2014/main" id="{3C60193C-EA37-4723-BE92-291CF3C7E4B5}"/>
              </a:ext>
            </a:extLst>
          </p:cNvPr>
          <p:cNvSpPr/>
          <p:nvPr/>
        </p:nvSpPr>
        <p:spPr>
          <a:xfrm>
            <a:off x="3581400" y="6919025"/>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effectLst/>
                <a:ea typeface="等线" panose="02010600030101010101" pitchFamily="2" charset="-122"/>
                <a:cs typeface="Times New Roman" panose="02020503050405090304" pitchFamily="18" charset="0"/>
              </a:rPr>
              <a:t>学术风气的转变</a:t>
            </a:r>
            <a:endParaRPr lang="zh-CN" altLang="en-US" sz="2400" dirty="0"/>
          </a:p>
        </p:txBody>
      </p:sp>
      <p:sp>
        <p:nvSpPr>
          <p:cNvPr id="15" name="矩形: 圆角 14">
            <a:extLst>
              <a:ext uri="{FF2B5EF4-FFF2-40B4-BE49-F238E27FC236}">
                <a16:creationId xmlns:a16="http://schemas.microsoft.com/office/drawing/2014/main" id="{8B10FB39-3E99-DFAD-8E88-F839875F3CCB}"/>
              </a:ext>
            </a:extLst>
          </p:cNvPr>
          <p:cNvSpPr/>
          <p:nvPr/>
        </p:nvSpPr>
        <p:spPr>
          <a:xfrm>
            <a:off x="10668000" y="7078619"/>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effectLst/>
                <a:ea typeface="等线" panose="02010600030101010101" pitchFamily="2" charset="-122"/>
                <a:cs typeface="Times New Roman" panose="02020503050405090304" pitchFamily="18" charset="0"/>
              </a:rPr>
              <a:t>技术需求的推动</a:t>
            </a:r>
            <a:endParaRPr lang="zh-CN" altLang="en-US" sz="2400" dirty="0"/>
          </a:p>
        </p:txBody>
      </p:sp>
      <p:sp>
        <p:nvSpPr>
          <p:cNvPr id="16" name="TextBox 15">
            <a:extLst>
              <a:ext uri="{FF2B5EF4-FFF2-40B4-BE49-F238E27FC236}">
                <a16:creationId xmlns:a16="http://schemas.microsoft.com/office/drawing/2014/main" id="{1D3E32ED-354C-FE50-0D16-25876C324C3A}"/>
              </a:ext>
            </a:extLst>
          </p:cNvPr>
          <p:cNvSpPr txBox="1"/>
          <p:nvPr>
            <p:custDataLst>
              <p:tags r:id="rId1"/>
            </p:custDataLst>
          </p:nvPr>
        </p:nvSpPr>
        <p:spPr>
          <a:xfrm>
            <a:off x="3463026" y="5452923"/>
            <a:ext cx="3956939" cy="616002"/>
          </a:xfrm>
          <a:prstGeom prst="rect">
            <a:avLst/>
          </a:prstGeom>
        </p:spPr>
        <p:txBody>
          <a:bodyPr lIns="0" tIns="0" rIns="0" bIns="0" rtlCol="0" anchor="t">
            <a:spAutoFit/>
          </a:bodyPr>
          <a:lstStyle/>
          <a:p>
            <a:pPr marL="0" lvl="0" indent="0" algn="ctr">
              <a:lnSpc>
                <a:spcPts val="2520"/>
              </a:lnSpc>
              <a:spcBef>
                <a:spcPct val="0"/>
              </a:spcBef>
            </a:pPr>
            <a:r>
              <a:rPr lang="zh-CN" altLang="en-US"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北方战乱促使中原士族南迁，南方地区的开发达到新高度。</a:t>
            </a:r>
            <a:endParaRPr lang="en-US"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endParaRPr>
          </a:p>
        </p:txBody>
      </p:sp>
      <p:sp>
        <p:nvSpPr>
          <p:cNvPr id="18" name="TextBox 15">
            <a:extLst>
              <a:ext uri="{FF2B5EF4-FFF2-40B4-BE49-F238E27FC236}">
                <a16:creationId xmlns:a16="http://schemas.microsoft.com/office/drawing/2014/main" id="{B849465D-E55A-D8AC-77B6-8672B41893A8}"/>
              </a:ext>
            </a:extLst>
          </p:cNvPr>
          <p:cNvSpPr txBox="1"/>
          <p:nvPr>
            <p:custDataLst>
              <p:tags r:id="rId2"/>
            </p:custDataLst>
          </p:nvPr>
        </p:nvSpPr>
        <p:spPr>
          <a:xfrm>
            <a:off x="10668000" y="5452923"/>
            <a:ext cx="3956939" cy="969010"/>
          </a:xfrm>
          <a:prstGeom prst="rect">
            <a:avLst/>
          </a:prstGeom>
        </p:spPr>
        <p:txBody>
          <a:bodyPr lIns="0" tIns="0" rIns="0" bIns="0" rtlCol="0" anchor="t">
            <a:spAutoFit/>
          </a:bodyPr>
          <a:lstStyle/>
          <a:p>
            <a:pPr marL="0" lvl="0" indent="0" algn="ctr">
              <a:lnSpc>
                <a:spcPts val="2520"/>
              </a:lnSpc>
              <a:spcBef>
                <a:spcPct val="0"/>
              </a:spcBef>
            </a:pPr>
            <a:r>
              <a:rPr lang="zh-CN" altLang="en-US"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北方少数民族内迁与对外交流的频繁，使学者接触到草原文明和异域物种，这种跨文明的交融拓展了博物学的视野。</a:t>
            </a:r>
            <a:endParaRPr lang="en-US"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endParaRPr>
          </a:p>
        </p:txBody>
      </p:sp>
      <p:sp>
        <p:nvSpPr>
          <p:cNvPr id="19" name="TextBox 15">
            <a:extLst>
              <a:ext uri="{FF2B5EF4-FFF2-40B4-BE49-F238E27FC236}">
                <a16:creationId xmlns:a16="http://schemas.microsoft.com/office/drawing/2014/main" id="{FB51A767-D257-C41D-10DA-4299C6E61394}"/>
              </a:ext>
            </a:extLst>
          </p:cNvPr>
          <p:cNvSpPr txBox="1"/>
          <p:nvPr>
            <p:custDataLst>
              <p:tags r:id="rId3"/>
            </p:custDataLst>
          </p:nvPr>
        </p:nvSpPr>
        <p:spPr>
          <a:xfrm>
            <a:off x="3466339" y="8017474"/>
            <a:ext cx="3956939" cy="969010"/>
          </a:xfrm>
          <a:prstGeom prst="rect">
            <a:avLst/>
          </a:prstGeom>
        </p:spPr>
        <p:txBody>
          <a:bodyPr lIns="0" tIns="0" rIns="0" bIns="0" rtlCol="0" anchor="t">
            <a:spAutoFit/>
          </a:bodyPr>
          <a:lstStyle/>
          <a:p>
            <a:pPr marL="0" lvl="0" indent="0" algn="ctr">
              <a:lnSpc>
                <a:spcPts val="2520"/>
              </a:lnSpc>
              <a:spcBef>
                <a:spcPct val="0"/>
              </a:spcBef>
            </a:pPr>
            <a:r>
              <a:rPr lang="zh-CN" altLang="en-US"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魏晋时期社会思想和学术风气的变化，士大夫追求知识的广博性，形成了“博学”的时代风尚。</a:t>
            </a:r>
            <a:endParaRPr lang="en-US" sz="18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endParaRPr>
          </a:p>
        </p:txBody>
      </p:sp>
      <p:sp>
        <p:nvSpPr>
          <p:cNvPr id="22" name="TextBox 15">
            <a:extLst>
              <a:ext uri="{FF2B5EF4-FFF2-40B4-BE49-F238E27FC236}">
                <a16:creationId xmlns:a16="http://schemas.microsoft.com/office/drawing/2014/main" id="{76CE24B8-FFF5-9033-3D97-C1FA0FF9C736}"/>
              </a:ext>
            </a:extLst>
          </p:cNvPr>
          <p:cNvSpPr txBox="1"/>
          <p:nvPr>
            <p:custDataLst>
              <p:tags r:id="rId4"/>
            </p:custDataLst>
          </p:nvPr>
        </p:nvSpPr>
        <p:spPr>
          <a:xfrm>
            <a:off x="10668000" y="8177068"/>
            <a:ext cx="3956939" cy="969010"/>
          </a:xfrm>
          <a:prstGeom prst="rect">
            <a:avLst/>
          </a:prstGeom>
        </p:spPr>
        <p:txBody>
          <a:bodyPr lIns="0" tIns="0" rIns="0" bIns="0" rtlCol="0" anchor="t">
            <a:spAutoFit/>
          </a:bodyPr>
          <a:lstStyle/>
          <a:p>
            <a:pPr marL="0" lvl="0" indent="0" algn="ctr">
              <a:lnSpc>
                <a:spcPts val="2520"/>
              </a:lnSpc>
              <a:spcBef>
                <a:spcPct val="0"/>
              </a:spcBef>
            </a:pPr>
            <a:r>
              <a:rPr lang="zh-CN" altLang="en-US"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农业、医药等领域的技术进步需要系统化知识支撑，博物学为生产实践提供了指导。</a:t>
            </a:r>
            <a:endParaRPr lang="en-US" sz="18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custDataLst>
              <p:tags r:id="rId1"/>
            </p:custDataLst>
          </p:nvPr>
        </p:nvGrpSpPr>
        <p:grpSpPr>
          <a:xfrm>
            <a:off x="9144000" y="2776309"/>
            <a:ext cx="931104" cy="931104"/>
            <a:chOff x="0" y="0"/>
            <a:chExt cx="1241472" cy="1241472"/>
          </a:xfrm>
        </p:grpSpPr>
        <p:grpSp>
          <p:nvGrpSpPr>
            <p:cNvPr id="3" name="Group 3"/>
            <p:cNvGrpSpPr/>
            <p:nvPr/>
          </p:nvGrpSpPr>
          <p:grpSpPr>
            <a:xfrm>
              <a:off x="0" y="0"/>
              <a:ext cx="1241472" cy="1241472"/>
              <a:chOff x="0" y="0"/>
              <a:chExt cx="812800" cy="812800"/>
            </a:xfrm>
          </p:grpSpPr>
          <p:sp>
            <p:nvSpPr>
              <p:cNvPr id="4" name="Freeform 4"/>
              <p:cNvSpPr/>
              <p:nvPr>
                <p:custDataLst>
                  <p:tags r:id="rId8"/>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63B13">
                      <a:alpha val="100000"/>
                    </a:srgbClr>
                  </a:gs>
                  <a:gs pos="100000">
                    <a:srgbClr val="B01F24">
                      <a:alpha val="100000"/>
                    </a:srgbClr>
                  </a:gs>
                </a:gsLst>
                <a:lin ang="0"/>
              </a:gradFill>
              <a:ln cap="sq">
                <a:noFill/>
                <a:prstDash val="solid"/>
                <a:miter/>
              </a:ln>
            </p:spPr>
          </p:sp>
          <p:sp>
            <p:nvSpPr>
              <p:cNvPr id="5" name="TextBox 5"/>
              <p:cNvSpPr txBox="1"/>
              <p:nvPr/>
            </p:nvSpPr>
            <p:spPr>
              <a:xfrm>
                <a:off x="76200" y="47625"/>
                <a:ext cx="660400" cy="688975"/>
              </a:xfrm>
              <a:prstGeom prst="rect">
                <a:avLst/>
              </a:prstGeom>
            </p:spPr>
            <p:txBody>
              <a:bodyPr lIns="26104" tIns="26104" rIns="26104" bIns="26104" rtlCol="0" anchor="ctr"/>
              <a:lstStyle/>
              <a:p>
                <a:pPr algn="ctr">
                  <a:lnSpc>
                    <a:spcPts val="2660"/>
                  </a:lnSpc>
                </a:pPr>
                <a:endParaRPr/>
              </a:p>
            </p:txBody>
          </p:sp>
        </p:grpSp>
        <p:sp>
          <p:nvSpPr>
            <p:cNvPr id="6" name="TextBox 6"/>
            <p:cNvSpPr txBox="1"/>
            <p:nvPr>
              <p:custDataLst>
                <p:tags r:id="rId7"/>
              </p:custDataLst>
            </p:nvPr>
          </p:nvSpPr>
          <p:spPr>
            <a:xfrm>
              <a:off x="304378" y="108447"/>
              <a:ext cx="636101" cy="951653"/>
            </a:xfrm>
            <a:prstGeom prst="rect">
              <a:avLst/>
            </a:prstGeom>
          </p:spPr>
          <p:txBody>
            <a:bodyPr lIns="0" tIns="0" rIns="0" bIns="0" rtlCol="0" anchor="t">
              <a:spAutoFit/>
            </a:bodyPr>
            <a:lstStyle/>
            <a:p>
              <a:pPr algn="ctr">
                <a:lnSpc>
                  <a:spcPts val="5570"/>
                </a:lnSpc>
              </a:pPr>
              <a:r>
                <a:rPr lang="en-US" sz="3095" b="1" dirty="0">
                  <a:solidFill>
                    <a:srgbClr val="FFFFFF"/>
                  </a:solidFill>
                  <a:latin typeface="汉仪雅酷黑-85J" panose="00020600040101010101" charset="-122"/>
                  <a:ea typeface="汉仪雅酷黑-85J" panose="00020600040101010101" charset="-122"/>
                  <a:cs typeface="思源黑体 Bold" panose="020B0800000000000000" charset="-122"/>
                  <a:sym typeface="思源黑体 Bold" panose="020B0800000000000000" charset="-122"/>
                </a:rPr>
                <a:t>1</a:t>
              </a:r>
            </a:p>
          </p:txBody>
        </p:sp>
      </p:grpSp>
      <p:grpSp>
        <p:nvGrpSpPr>
          <p:cNvPr id="17" name="Group 17"/>
          <p:cNvGrpSpPr/>
          <p:nvPr>
            <p:custDataLst>
              <p:tags r:id="rId2"/>
            </p:custDataLst>
          </p:nvPr>
        </p:nvGrpSpPr>
        <p:grpSpPr>
          <a:xfrm>
            <a:off x="9231291" y="6715355"/>
            <a:ext cx="931104" cy="931104"/>
            <a:chOff x="0" y="0"/>
            <a:chExt cx="1241472" cy="1241472"/>
          </a:xfrm>
        </p:grpSpPr>
        <p:grpSp>
          <p:nvGrpSpPr>
            <p:cNvPr id="18" name="Group 18"/>
            <p:cNvGrpSpPr/>
            <p:nvPr/>
          </p:nvGrpSpPr>
          <p:grpSpPr>
            <a:xfrm>
              <a:off x="0" y="0"/>
              <a:ext cx="1241472" cy="1241472"/>
              <a:chOff x="0" y="0"/>
              <a:chExt cx="812800" cy="812800"/>
            </a:xfrm>
          </p:grpSpPr>
          <p:sp>
            <p:nvSpPr>
              <p:cNvPr id="19" name="Freeform 19"/>
              <p:cNvSpPr/>
              <p:nvPr>
                <p:custDataLst>
                  <p:tags r:id="rId6"/>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63B13">
                      <a:alpha val="100000"/>
                    </a:srgbClr>
                  </a:gs>
                  <a:gs pos="100000">
                    <a:srgbClr val="B01F24">
                      <a:alpha val="100000"/>
                    </a:srgbClr>
                  </a:gs>
                </a:gsLst>
                <a:lin ang="0"/>
              </a:gradFill>
              <a:ln cap="sq">
                <a:noFill/>
                <a:prstDash val="solid"/>
                <a:miter/>
              </a:ln>
            </p:spPr>
          </p:sp>
          <p:sp>
            <p:nvSpPr>
              <p:cNvPr id="20" name="TextBox 20"/>
              <p:cNvSpPr txBox="1"/>
              <p:nvPr/>
            </p:nvSpPr>
            <p:spPr>
              <a:xfrm>
                <a:off x="76200" y="47625"/>
                <a:ext cx="660400" cy="688975"/>
              </a:xfrm>
              <a:prstGeom prst="rect">
                <a:avLst/>
              </a:prstGeom>
            </p:spPr>
            <p:txBody>
              <a:bodyPr lIns="26104" tIns="26104" rIns="26104" bIns="26104" rtlCol="0" anchor="ctr"/>
              <a:lstStyle/>
              <a:p>
                <a:pPr algn="ctr">
                  <a:lnSpc>
                    <a:spcPts val="2660"/>
                  </a:lnSpc>
                </a:pPr>
                <a:endParaRPr/>
              </a:p>
            </p:txBody>
          </p:sp>
        </p:grpSp>
        <p:sp>
          <p:nvSpPr>
            <p:cNvPr id="21" name="TextBox 21"/>
            <p:cNvSpPr txBox="1"/>
            <p:nvPr>
              <p:custDataLst>
                <p:tags r:id="rId5"/>
              </p:custDataLst>
            </p:nvPr>
          </p:nvSpPr>
          <p:spPr>
            <a:xfrm>
              <a:off x="304379" y="52567"/>
              <a:ext cx="636101" cy="844077"/>
            </a:xfrm>
            <a:prstGeom prst="rect">
              <a:avLst/>
            </a:prstGeom>
          </p:spPr>
          <p:txBody>
            <a:bodyPr lIns="0" tIns="0" rIns="0" bIns="0" rtlCol="0" anchor="t">
              <a:spAutoFit/>
            </a:bodyPr>
            <a:lstStyle/>
            <a:p>
              <a:pPr algn="ctr">
                <a:lnSpc>
                  <a:spcPts val="5570"/>
                </a:lnSpc>
              </a:pPr>
              <a:r>
                <a:rPr lang="en-US" sz="3095" b="1" dirty="0">
                  <a:solidFill>
                    <a:srgbClr val="FFFFFF"/>
                  </a:solidFill>
                  <a:latin typeface="汉仪雅酷黑-85J" panose="00020600040101010101" charset="-122"/>
                  <a:ea typeface="汉仪雅酷黑-85J" panose="00020600040101010101" charset="-122"/>
                  <a:cs typeface="思源黑体 Bold" panose="020B0800000000000000" charset="-122"/>
                  <a:sym typeface="思源黑体 Bold" panose="020B0800000000000000" charset="-122"/>
                </a:rPr>
                <a:t>2</a:t>
              </a:r>
            </a:p>
          </p:txBody>
        </p:sp>
      </p:grpSp>
      <p:sp>
        <p:nvSpPr>
          <p:cNvPr id="22" name="AutoShape 22"/>
          <p:cNvSpPr/>
          <p:nvPr/>
        </p:nvSpPr>
        <p:spPr>
          <a:xfrm flipH="1">
            <a:off x="8117671" y="2594296"/>
            <a:ext cx="19050" cy="6927045"/>
          </a:xfrm>
          <a:prstGeom prst="line">
            <a:avLst/>
          </a:prstGeom>
          <a:ln w="38100" cap="flat">
            <a:solidFill>
              <a:srgbClr val="B01F24"/>
            </a:solidFill>
            <a:prstDash val="solid"/>
            <a:headEnd type="none" w="sm" len="sm"/>
            <a:tailEnd type="none" w="sm" len="sm"/>
          </a:ln>
        </p:spPr>
      </p:sp>
      <p:sp>
        <p:nvSpPr>
          <p:cNvPr id="23" name="AutoShape 23"/>
          <p:cNvSpPr/>
          <p:nvPr/>
        </p:nvSpPr>
        <p:spPr>
          <a:xfrm>
            <a:off x="6053557" y="1504950"/>
            <a:ext cx="8043093" cy="0"/>
          </a:xfrm>
          <a:prstGeom prst="line">
            <a:avLst/>
          </a:prstGeom>
          <a:ln w="38100" cap="flat">
            <a:solidFill>
              <a:srgbClr val="B02025">
                <a:alpha val="62745"/>
              </a:srgbClr>
            </a:solidFill>
            <a:prstDash val="solid"/>
            <a:headEnd type="oval" w="lg" len="lg"/>
            <a:tailEnd type="none" w="sm" len="sm"/>
          </a:ln>
        </p:spPr>
      </p:sp>
      <p:sp>
        <p:nvSpPr>
          <p:cNvPr id="27" name="Freeform 27"/>
          <p:cNvSpPr/>
          <p:nvPr/>
        </p:nvSpPr>
        <p:spPr>
          <a:xfrm>
            <a:off x="1451274" y="2594296"/>
            <a:ext cx="5140642" cy="6326603"/>
          </a:xfrm>
          <a:custGeom>
            <a:avLst/>
            <a:gdLst/>
            <a:ahLst/>
            <a:cxnLst/>
            <a:rect l="l" t="t" r="r" b="b"/>
            <a:pathLst>
              <a:path w="5140642" h="6326603">
                <a:moveTo>
                  <a:pt x="0" y="0"/>
                </a:moveTo>
                <a:lnTo>
                  <a:pt x="5140642" y="0"/>
                </a:lnTo>
                <a:lnTo>
                  <a:pt x="5140642" y="6326604"/>
                </a:lnTo>
                <a:lnTo>
                  <a:pt x="0" y="6326604"/>
                </a:lnTo>
                <a:lnTo>
                  <a:pt x="0" y="0"/>
                </a:lnTo>
                <a:close/>
              </a:path>
            </a:pathLst>
          </a:custGeom>
          <a:blipFill>
            <a:blip r:embed="rId11"/>
            <a:stretch>
              <a:fillRect t="-5705" b="-16176"/>
            </a:stretch>
          </a:blipFill>
        </p:spPr>
      </p:sp>
      <p:sp>
        <p:nvSpPr>
          <p:cNvPr id="28" name="TextBox 28"/>
          <p:cNvSpPr txBox="1"/>
          <p:nvPr>
            <p:custDataLst>
              <p:tags r:id="rId3"/>
            </p:custDataLst>
          </p:nvPr>
        </p:nvSpPr>
        <p:spPr>
          <a:xfrm>
            <a:off x="10592803" y="3080243"/>
            <a:ext cx="6676613" cy="410369"/>
          </a:xfrm>
          <a:prstGeom prst="rect">
            <a:avLst/>
          </a:prstGeom>
        </p:spPr>
        <p:txBody>
          <a:bodyPr lIns="0" tIns="0" rIns="0" bIns="0" rtlCol="0" anchor="t">
            <a:spAutoFit/>
          </a:bodyPr>
          <a:lstStyle/>
          <a:p>
            <a:pPr algn="just">
              <a:lnSpc>
                <a:spcPts val="3190"/>
              </a:lnSpc>
              <a:buClrTx/>
              <a:buSzTx/>
              <a:buFontTx/>
            </a:pPr>
            <a:r>
              <a:rPr lang="zh-CN" altLang="en-US" sz="32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核心决策层设计</a:t>
            </a:r>
            <a:endParaRPr lang="en-US" sz="32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endParaRPr>
          </a:p>
        </p:txBody>
      </p:sp>
      <p:sp>
        <p:nvSpPr>
          <p:cNvPr id="31" name="TextBox 31"/>
          <p:cNvSpPr txBox="1"/>
          <p:nvPr>
            <p:custDataLst>
              <p:tags r:id="rId4"/>
            </p:custDataLst>
          </p:nvPr>
        </p:nvSpPr>
        <p:spPr>
          <a:xfrm>
            <a:off x="10592802" y="7071309"/>
            <a:ext cx="6676613" cy="413831"/>
          </a:xfrm>
          <a:prstGeom prst="rect">
            <a:avLst/>
          </a:prstGeom>
        </p:spPr>
        <p:txBody>
          <a:bodyPr lIns="0" tIns="0" rIns="0" bIns="0" rtlCol="0" anchor="t">
            <a:spAutoFit/>
          </a:bodyPr>
          <a:lstStyle/>
          <a:p>
            <a:pPr algn="just">
              <a:lnSpc>
                <a:spcPts val="3190"/>
              </a:lnSpc>
            </a:pPr>
            <a:r>
              <a:rPr lang="zh-CN" altLang="en-US" sz="3200" dirty="0">
                <a:solidFill>
                  <a:srgbClr val="545454"/>
                </a:solidFill>
                <a:ea typeface="汉仪润圆-45简" panose="00020600040101010101" charset="-122"/>
                <a:sym typeface="思源黑体" panose="020B0500000000000000" charset="-122"/>
              </a:rPr>
              <a:t>制度保障机制</a:t>
            </a:r>
            <a:endParaRPr lang="en-US" sz="3200" dirty="0">
              <a:solidFill>
                <a:srgbClr val="545454"/>
              </a:solidFill>
              <a:ea typeface="汉仪润圆-45简" panose="00020600040101010101" charset="-122"/>
              <a:sym typeface="思源黑体" panose="020B0500000000000000" charset="-122"/>
            </a:endParaRPr>
          </a:p>
        </p:txBody>
      </p:sp>
      <p:sp>
        <p:nvSpPr>
          <p:cNvPr id="32" name="TextBox 32"/>
          <p:cNvSpPr txBox="1"/>
          <p:nvPr/>
        </p:nvSpPr>
        <p:spPr>
          <a:xfrm>
            <a:off x="1028700" y="904875"/>
            <a:ext cx="5644054" cy="922945"/>
          </a:xfrm>
          <a:prstGeom prst="rect">
            <a:avLst/>
          </a:prstGeom>
        </p:spPr>
        <p:txBody>
          <a:bodyPr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领导小组构建</a:t>
            </a:r>
          </a:p>
        </p:txBody>
      </p:sp>
      <p:sp>
        <p:nvSpPr>
          <p:cNvPr id="33" name="Freeform 33"/>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12"/>
            <a:stretch>
              <a:fillRect/>
            </a:stretch>
          </a:blipFill>
        </p:spPr>
      </p:sp>
      <p:grpSp>
        <p:nvGrpSpPr>
          <p:cNvPr id="36" name="Group 7"/>
          <p:cNvGrpSpPr/>
          <p:nvPr/>
        </p:nvGrpSpPr>
        <p:grpSpPr>
          <a:xfrm rot="-10800000">
            <a:off x="-167005" y="10002520"/>
            <a:ext cx="18564860" cy="370205"/>
            <a:chOff x="0" y="0"/>
            <a:chExt cx="4889562" cy="70851"/>
          </a:xfrm>
        </p:grpSpPr>
        <p:sp>
          <p:nvSpPr>
            <p:cNvPr id="37" name="Freeform 8"/>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38" name="TextBox 9"/>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24" name="矩形: 圆角 23"/>
          <p:cNvSpPr/>
          <p:nvPr/>
        </p:nvSpPr>
        <p:spPr>
          <a:xfrm>
            <a:off x="9489348" y="4025881"/>
            <a:ext cx="2257013" cy="926703"/>
          </a:xfrm>
          <a:prstGeom prst="roundRect">
            <a:avLst>
              <a:gd name="adj" fmla="val 50000"/>
            </a:avLst>
          </a:prstGeom>
          <a:solidFill>
            <a:srgbClr val="C85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2800" b="1" kern="100" dirty="0">
                <a:effectLst/>
                <a:ea typeface="等线" panose="02010600030101010101" pitchFamily="2" charset="-122"/>
                <a:cs typeface="Times New Roman" panose="02020503050405090304" pitchFamily="18" charset="0"/>
              </a:rPr>
              <a:t>军事代表</a:t>
            </a:r>
            <a:endParaRPr lang="zh-CN" altLang="en-US" sz="2800" dirty="0"/>
          </a:p>
        </p:txBody>
      </p:sp>
      <p:sp>
        <p:nvSpPr>
          <p:cNvPr id="25" name="矩形: 圆角 24"/>
          <p:cNvSpPr/>
          <p:nvPr/>
        </p:nvSpPr>
        <p:spPr>
          <a:xfrm>
            <a:off x="9489348" y="5376899"/>
            <a:ext cx="2257013" cy="926703"/>
          </a:xfrm>
          <a:prstGeom prst="roundRect">
            <a:avLst>
              <a:gd name="adj" fmla="val 50000"/>
            </a:avLst>
          </a:prstGeom>
          <a:solidFill>
            <a:srgbClr val="C85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2800" b="1" kern="100" dirty="0">
                <a:ea typeface="等线" panose="02010600030101010101" pitchFamily="2" charset="-122"/>
                <a:cs typeface="Times New Roman" panose="02020503050405090304" pitchFamily="18" charset="0"/>
              </a:rPr>
              <a:t>纪律监督</a:t>
            </a:r>
            <a:endParaRPr lang="zh-CN" altLang="en-US" sz="2800" b="1" kern="100" dirty="0">
              <a:ea typeface="等线" panose="02010600030101010101" pitchFamily="2" charset="-122"/>
              <a:cs typeface="Times New Roman" panose="02020503050405090304" pitchFamily="18" charset="0"/>
            </a:endParaRPr>
          </a:p>
        </p:txBody>
      </p:sp>
      <p:sp>
        <p:nvSpPr>
          <p:cNvPr id="26" name="矩形: 圆角 25"/>
          <p:cNvSpPr/>
          <p:nvPr/>
        </p:nvSpPr>
        <p:spPr>
          <a:xfrm>
            <a:off x="15656863" y="4025881"/>
            <a:ext cx="2257013" cy="926703"/>
          </a:xfrm>
          <a:prstGeom prst="roundRect">
            <a:avLst>
              <a:gd name="adj" fmla="val 50000"/>
            </a:avLst>
          </a:prstGeom>
          <a:solidFill>
            <a:srgbClr val="A733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2000" b="1" kern="100" dirty="0">
                <a:ea typeface="等线" panose="02010600030101010101" pitchFamily="2" charset="-122"/>
                <a:cs typeface="Times New Roman" panose="02020503050405090304" pitchFamily="18" charset="0"/>
              </a:rPr>
              <a:t>理论知识分子</a:t>
            </a:r>
            <a:endParaRPr lang="zh-CN" altLang="en-US" sz="2000" b="1" kern="100" dirty="0">
              <a:ea typeface="等线" panose="02010600030101010101" pitchFamily="2" charset="-122"/>
              <a:cs typeface="Times New Roman" panose="02020503050405090304" pitchFamily="18" charset="0"/>
            </a:endParaRPr>
          </a:p>
        </p:txBody>
      </p:sp>
      <p:sp>
        <p:nvSpPr>
          <p:cNvPr id="34" name="矩形: 圆角 33"/>
          <p:cNvSpPr/>
          <p:nvPr/>
        </p:nvSpPr>
        <p:spPr>
          <a:xfrm>
            <a:off x="15656863" y="5376899"/>
            <a:ext cx="2257013" cy="926703"/>
          </a:xfrm>
          <a:prstGeom prst="roundRect">
            <a:avLst>
              <a:gd name="adj" fmla="val 50000"/>
            </a:avLst>
          </a:prstGeom>
          <a:solidFill>
            <a:srgbClr val="AE32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2000" b="1" kern="100" dirty="0">
                <a:ea typeface="等线" panose="02010600030101010101" pitchFamily="2" charset="-122"/>
                <a:cs typeface="Times New Roman" panose="02020503050405090304" pitchFamily="18" charset="0"/>
              </a:rPr>
              <a:t>建立机动工作组</a:t>
            </a:r>
            <a:endParaRPr lang="zh-CN" altLang="en-US" sz="2000" b="1" kern="100" dirty="0">
              <a:ea typeface="等线" panose="02010600030101010101" pitchFamily="2" charset="-122"/>
              <a:cs typeface="Times New Roman" panose="02020503050405090304" pitchFamily="18" charset="0"/>
            </a:endParaRPr>
          </a:p>
        </p:txBody>
      </p:sp>
      <p:sp>
        <p:nvSpPr>
          <p:cNvPr id="43" name="矩形: 圆角 42"/>
          <p:cNvSpPr/>
          <p:nvPr/>
        </p:nvSpPr>
        <p:spPr>
          <a:xfrm>
            <a:off x="12573105" y="5376899"/>
            <a:ext cx="2257013" cy="926703"/>
          </a:xfrm>
          <a:prstGeom prst="roundRect">
            <a:avLst>
              <a:gd name="adj" fmla="val 50000"/>
            </a:avLst>
          </a:prstGeom>
          <a:solidFill>
            <a:srgbClr val="A733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2800" b="1" kern="100" dirty="0">
                <a:ea typeface="等线" panose="02010600030101010101" pitchFamily="2" charset="-122"/>
                <a:cs typeface="Times New Roman" panose="02020503050405090304" pitchFamily="18" charset="0"/>
              </a:rPr>
              <a:t>基层建设</a:t>
            </a:r>
            <a:endParaRPr lang="zh-CN" altLang="en-US" sz="2800" b="1" kern="100" dirty="0">
              <a:ea typeface="等线" panose="02010600030101010101" pitchFamily="2" charset="-122"/>
              <a:cs typeface="Times New Roman" panose="02020503050405090304" pitchFamily="18" charset="0"/>
            </a:endParaRPr>
          </a:p>
        </p:txBody>
      </p:sp>
      <p:sp>
        <p:nvSpPr>
          <p:cNvPr id="44" name="矩形: 圆角 43"/>
          <p:cNvSpPr/>
          <p:nvPr/>
        </p:nvSpPr>
        <p:spPr>
          <a:xfrm>
            <a:off x="12573105" y="4025881"/>
            <a:ext cx="2257013" cy="926703"/>
          </a:xfrm>
          <a:prstGeom prst="roundRect">
            <a:avLst>
              <a:gd name="adj" fmla="val 50000"/>
            </a:avLst>
          </a:prstGeom>
          <a:solidFill>
            <a:srgbClr val="AE32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2800" b="1" kern="100" dirty="0">
                <a:ea typeface="等线" panose="02010600030101010101" pitchFamily="2" charset="-122"/>
                <a:cs typeface="Times New Roman" panose="02020503050405090304" pitchFamily="18" charset="0"/>
              </a:rPr>
              <a:t>农民领袖</a:t>
            </a:r>
            <a:endParaRPr lang="zh-CN" altLang="en-US" sz="2800" b="1" kern="100" dirty="0">
              <a:ea typeface="等线" panose="02010600030101010101" pitchFamily="2" charset="-122"/>
              <a:cs typeface="Times New Roman" panose="02020503050405090304" pitchFamily="18" charset="0"/>
            </a:endParaRPr>
          </a:p>
        </p:txBody>
      </p:sp>
      <p:sp>
        <p:nvSpPr>
          <p:cNvPr id="45" name="矩形: 圆角 44"/>
          <p:cNvSpPr/>
          <p:nvPr/>
        </p:nvSpPr>
        <p:spPr>
          <a:xfrm>
            <a:off x="10170416" y="7894279"/>
            <a:ext cx="3217002" cy="926703"/>
          </a:xfrm>
          <a:prstGeom prst="roundRect">
            <a:avLst>
              <a:gd name="adj" fmla="val 50000"/>
            </a:avLst>
          </a:prstGeom>
          <a:solidFill>
            <a:srgbClr val="C85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t>采用“群众审判会”</a:t>
            </a:r>
          </a:p>
        </p:txBody>
      </p:sp>
      <p:sp>
        <p:nvSpPr>
          <p:cNvPr id="46" name="矩形: 圆角 45"/>
          <p:cNvSpPr/>
          <p:nvPr/>
        </p:nvSpPr>
        <p:spPr>
          <a:xfrm>
            <a:off x="14611836" y="7894278"/>
            <a:ext cx="3302040" cy="926703"/>
          </a:xfrm>
          <a:prstGeom prst="roundRect">
            <a:avLst>
              <a:gd name="adj" fmla="val 50000"/>
            </a:avLst>
          </a:prstGeom>
          <a:solidFill>
            <a:srgbClr val="AE32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ea typeface="等线" panose="02010600030101010101" pitchFamily="2" charset="-122"/>
                <a:cs typeface="Times New Roman" panose="02020503050405090304" pitchFamily="18" charset="0"/>
              </a:rPr>
              <a:t>设立机构</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形"/>
          <p:cNvPicPr>
            <a:picLocks noChangeAspect="1"/>
          </p:cNvPicPr>
          <p:nvPr/>
        </p:nvPicPr>
        <p:blipFill rotWithShape="1">
          <a:blip r:embed="rId5">
            <a:extLst>
              <a:ext uri="{28A0092B-C50C-407E-A947-70E740481C1C}">
                <a14:useLocalDpi xmlns:a14="http://schemas.microsoft.com/office/drawing/2010/main" val="0"/>
              </a:ext>
            </a:extLst>
          </a:blip>
          <a:srcRect l="1354" t="27996" r="25748" b="47357"/>
          <a:stretch>
            <a:fillRect/>
          </a:stretch>
        </p:blipFill>
        <p:spPr>
          <a:xfrm>
            <a:off x="0" y="0"/>
            <a:ext cx="18288000" cy="10217700"/>
          </a:xfrm>
          <a:prstGeom prst="rect">
            <a:avLst/>
          </a:prstGeom>
          <a:effectLst>
            <a:outerShdw dist="50800" dir="5400000" algn="ctr" rotWithShape="0">
              <a:srgbClr val="000000">
                <a:alpha val="43137"/>
              </a:srgbClr>
            </a:outerShdw>
          </a:effectLst>
        </p:spPr>
      </p:pic>
      <p:sp>
        <p:nvSpPr>
          <p:cNvPr id="7" name="矩形 6"/>
          <p:cNvSpPr/>
          <p:nvPr/>
        </p:nvSpPr>
        <p:spPr>
          <a:xfrm>
            <a:off x="0" y="0"/>
            <a:ext cx="18288000" cy="10332000"/>
          </a:xfrm>
          <a:prstGeom prst="rect">
            <a:avLst/>
          </a:prstGeom>
          <a:gradFill flip="none" rotWithShape="1">
            <a:gsLst>
              <a:gs pos="100000">
                <a:srgbClr val="C8534C"/>
              </a:gs>
              <a:gs pos="0">
                <a:srgbClr val="B03238">
                  <a:alpha val="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图形"/>
          <p:cNvSpPr txBox="1"/>
          <p:nvPr>
            <p:custDataLst>
              <p:tags r:id="rId2"/>
            </p:custDataLst>
          </p:nvPr>
        </p:nvSpPr>
        <p:spPr>
          <a:xfrm>
            <a:off x="1550671" y="1943100"/>
            <a:ext cx="2453641" cy="3931920"/>
          </a:xfrm>
          <a:custGeom>
            <a:avLst/>
            <a:gdLst/>
            <a:ahLst/>
            <a:cxnLst>
              <a:cxn ang="3">
                <a:pos x="hc" y="t"/>
              </a:cxn>
              <a:cxn ang="cd2">
                <a:pos x="l" y="vc"/>
              </a:cxn>
              <a:cxn ang="cd4">
                <a:pos x="hc" y="b"/>
              </a:cxn>
              <a:cxn ang="0">
                <a:pos x="r" y="vc"/>
              </a:cxn>
            </a:cxnLst>
            <a:rect l="l" t="t" r="r" b="b"/>
            <a:pathLst>
              <a:path w="762" h="1221">
                <a:moveTo>
                  <a:pt x="381" y="146"/>
                </a:moveTo>
                <a:cubicBezTo>
                  <a:pt x="341" y="145"/>
                  <a:pt x="305" y="160"/>
                  <a:pt x="274" y="190"/>
                </a:cubicBezTo>
                <a:cubicBezTo>
                  <a:pt x="244" y="220"/>
                  <a:pt x="220" y="269"/>
                  <a:pt x="202" y="337"/>
                </a:cubicBezTo>
                <a:cubicBezTo>
                  <a:pt x="185" y="405"/>
                  <a:pt x="176" y="494"/>
                  <a:pt x="176" y="606"/>
                </a:cubicBezTo>
                <a:cubicBezTo>
                  <a:pt x="176" y="719"/>
                  <a:pt x="185" y="810"/>
                  <a:pt x="202" y="879"/>
                </a:cubicBezTo>
                <a:cubicBezTo>
                  <a:pt x="220" y="948"/>
                  <a:pt x="244" y="998"/>
                  <a:pt x="274" y="1029"/>
                </a:cubicBezTo>
                <a:cubicBezTo>
                  <a:pt x="305" y="1060"/>
                  <a:pt x="341" y="1076"/>
                  <a:pt x="381" y="1075"/>
                </a:cubicBezTo>
                <a:cubicBezTo>
                  <a:pt x="421" y="1076"/>
                  <a:pt x="457" y="1060"/>
                  <a:pt x="488" y="1029"/>
                </a:cubicBezTo>
                <a:cubicBezTo>
                  <a:pt x="518" y="998"/>
                  <a:pt x="542" y="948"/>
                  <a:pt x="560" y="879"/>
                </a:cubicBezTo>
                <a:cubicBezTo>
                  <a:pt x="577" y="810"/>
                  <a:pt x="586" y="719"/>
                  <a:pt x="586" y="606"/>
                </a:cubicBezTo>
                <a:cubicBezTo>
                  <a:pt x="586" y="494"/>
                  <a:pt x="577" y="405"/>
                  <a:pt x="560" y="337"/>
                </a:cubicBezTo>
                <a:cubicBezTo>
                  <a:pt x="542" y="269"/>
                  <a:pt x="518" y="220"/>
                  <a:pt x="488" y="190"/>
                </a:cubicBezTo>
                <a:cubicBezTo>
                  <a:pt x="457" y="160"/>
                  <a:pt x="421" y="145"/>
                  <a:pt x="381" y="146"/>
                </a:cubicBezTo>
                <a:close/>
                <a:moveTo>
                  <a:pt x="381" y="0"/>
                </a:moveTo>
                <a:cubicBezTo>
                  <a:pt x="498" y="0"/>
                  <a:pt x="590" y="50"/>
                  <a:pt x="658" y="151"/>
                </a:cubicBezTo>
                <a:cubicBezTo>
                  <a:pt x="726" y="251"/>
                  <a:pt x="760" y="403"/>
                  <a:pt x="762" y="606"/>
                </a:cubicBezTo>
                <a:cubicBezTo>
                  <a:pt x="760" y="811"/>
                  <a:pt x="726" y="965"/>
                  <a:pt x="658" y="1067"/>
                </a:cubicBezTo>
                <a:cubicBezTo>
                  <a:pt x="590" y="1169"/>
                  <a:pt x="498" y="1221"/>
                  <a:pt x="381" y="1221"/>
                </a:cubicBezTo>
                <a:cubicBezTo>
                  <a:pt x="264" y="1221"/>
                  <a:pt x="172" y="1169"/>
                  <a:pt x="104" y="1067"/>
                </a:cubicBezTo>
                <a:cubicBezTo>
                  <a:pt x="36" y="965"/>
                  <a:pt x="1" y="811"/>
                  <a:pt x="0" y="606"/>
                </a:cubicBezTo>
                <a:cubicBezTo>
                  <a:pt x="1" y="403"/>
                  <a:pt x="36" y="251"/>
                  <a:pt x="104" y="150"/>
                </a:cubicBezTo>
                <a:cubicBezTo>
                  <a:pt x="172" y="50"/>
                  <a:pt x="264" y="0"/>
                  <a:pt x="381" y="0"/>
                </a:cubicBezTo>
                <a:close/>
              </a:path>
            </a:pathLst>
          </a:custGeom>
          <a:gradFill>
            <a:gsLst>
              <a:gs pos="53000">
                <a:schemeClr val="bg1"/>
              </a:gs>
              <a:gs pos="69000">
                <a:schemeClr val="bg1">
                  <a:alpha val="0"/>
                </a:schemeClr>
              </a:gs>
            </a:gsLst>
            <a:lin ang="5400000" scaled="0"/>
          </a:gradFill>
          <a:ln>
            <a:noFill/>
          </a:ln>
          <a:effectLst/>
        </p:spPr>
        <p:txBody>
          <a:bodyPr wrap="square" lIns="0" tIns="0" rIns="0" bIns="0" rtlCol="0">
            <a:noAutofit/>
          </a:bodyPr>
          <a:lstStyle/>
          <a:p>
            <a:pPr marL="0" marR="0" lvl="0" indent="0" algn="ctr" defTabSz="1371600" rtl="0" eaLnBrk="1" fontAlgn="auto" latinLnBrk="0" hangingPunct="1">
              <a:lnSpc>
                <a:spcPct val="100000"/>
              </a:lnSpc>
              <a:spcBef>
                <a:spcPts val="0"/>
              </a:spcBef>
              <a:spcAft>
                <a:spcPts val="0"/>
              </a:spcAft>
              <a:buClrTx/>
              <a:buSzTx/>
              <a:buFontTx/>
              <a:buNone/>
              <a:defRPr/>
            </a:pPr>
            <a:endParaRPr kumimoji="0" lang="en-US" altLang="zh-CN" sz="12000" b="0" i="0" u="none" strike="noStrike" kern="1200" cap="none" spc="0" normalizeH="0" baseline="0" noProof="0">
              <a:ln>
                <a:noFill/>
              </a:ln>
              <a:solidFill>
                <a:srgbClr val="FFFFFF"/>
              </a:solidFill>
              <a:effectLst/>
              <a:uLnTx/>
              <a:uFillTx/>
              <a:latin typeface="字由点字美玲体" panose="00020600040101000101" charset="-122"/>
              <a:ea typeface="字由点字美玲体" panose="00020600040101000101" charset="-122"/>
              <a:cs typeface="阿里巴巴普惠体 Medium"/>
              <a:sym typeface="Arial" panose="020B0604020202090204"/>
            </a:endParaRPr>
          </a:p>
        </p:txBody>
      </p:sp>
      <p:pic>
        <p:nvPicPr>
          <p:cNvPr id="13" name="图片 12"/>
          <p:cNvPicPr>
            <a:picLocks noChangeAspect="1"/>
          </p:cNvPicPr>
          <p:nvPr/>
        </p:nvPicPr>
        <p:blipFill>
          <a:blip r:embed="rId6"/>
          <a:stretch>
            <a:fillRect/>
          </a:stretch>
        </p:blipFill>
        <p:spPr>
          <a:xfrm>
            <a:off x="4287666" y="1943100"/>
            <a:ext cx="2321707" cy="3627121"/>
          </a:xfrm>
          <a:prstGeom prst="rect">
            <a:avLst/>
          </a:prstGeom>
        </p:spPr>
      </p:pic>
      <p:sp>
        <p:nvSpPr>
          <p:cNvPr id="3" name="文本框 2"/>
          <p:cNvSpPr txBox="1"/>
          <p:nvPr/>
        </p:nvSpPr>
        <p:spPr>
          <a:xfrm>
            <a:off x="6847986" y="1830305"/>
            <a:ext cx="11201400" cy="1538370"/>
          </a:xfrm>
          <a:prstGeom prst="rect">
            <a:avLst/>
          </a:prstGeom>
          <a:noFill/>
        </p:spPr>
        <p:txBody>
          <a:bodyPr wrap="square" lIns="0" tIns="0" rIns="0" bIns="0" rtlCol="0">
            <a:spAutoFit/>
          </a:bodyPr>
          <a:lstStyle/>
          <a:p>
            <a:pPr lvl="0" algn="ctr">
              <a:lnSpc>
                <a:spcPct val="150000"/>
              </a:lnSpc>
              <a:defRPr/>
            </a:pPr>
            <a:r>
              <a:rPr lang="zh-CN" altLang="en-US" sz="8000" dirty="0">
                <a:solidFill>
                  <a:schemeClr val="bg1"/>
                </a:solidFill>
                <a:effectLst>
                  <a:outerShdw blurRad="76200" dist="50800" dir="5400000" algn="ctr" rotWithShape="0">
                    <a:srgbClr val="000000">
                      <a:alpha val="86000"/>
                    </a:srgb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建立党对军队的绝对领导</a:t>
            </a:r>
          </a:p>
        </p:txBody>
      </p:sp>
      <p:pic>
        <p:nvPicPr>
          <p:cNvPr id="2" name="图片 1"/>
          <p:cNvPicPr>
            <a:picLocks noChangeAspect="1"/>
          </p:cNvPicPr>
          <p:nvPr/>
        </p:nvPicPr>
        <p:blipFill>
          <a:blip r:embed="rId7"/>
          <a:stretch>
            <a:fillRect/>
          </a:stretch>
        </p:blipFill>
        <p:spPr>
          <a:xfrm>
            <a:off x="14615046" y="437357"/>
            <a:ext cx="2621507" cy="725487"/>
          </a:xfrm>
          <a:prstGeom prst="rect">
            <a:avLst/>
          </a:prstGeom>
        </p:spPr>
      </p:pic>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图形"/>
          <p:cNvGrpSpPr/>
          <p:nvPr/>
        </p:nvGrpSpPr>
        <p:grpSpPr>
          <a:xfrm>
            <a:off x="1546861" y="2754630"/>
            <a:ext cx="15218093" cy="6087428"/>
            <a:chOff x="1624" y="2892"/>
            <a:chExt cx="15977" cy="6391"/>
          </a:xfrm>
        </p:grpSpPr>
        <p:grpSp>
          <p:nvGrpSpPr>
            <p:cNvPr id="9" name="组合 8"/>
            <p:cNvGrpSpPr/>
            <p:nvPr/>
          </p:nvGrpSpPr>
          <p:grpSpPr>
            <a:xfrm>
              <a:off x="10885" y="2892"/>
              <a:ext cx="6716" cy="6391"/>
              <a:chOff x="10885" y="2892"/>
              <a:chExt cx="6716" cy="6391"/>
            </a:xfrm>
          </p:grpSpPr>
          <p:sp>
            <p:nvSpPr>
              <p:cNvPr id="27" name="图形"/>
              <p:cNvSpPr/>
              <p:nvPr>
                <p:custDataLst>
                  <p:tags r:id="rId3"/>
                </p:custDataLst>
              </p:nvPr>
            </p:nvSpPr>
            <p:spPr>
              <a:xfrm rot="18884533">
                <a:off x="14714" y="3985"/>
                <a:ext cx="1315" cy="778"/>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B4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srgbClr val="FFFFFF"/>
                  </a:solidFill>
                  <a:latin typeface="Arial" panose="020B0604020202090204"/>
                  <a:ea typeface="阿里巴巴普惠体 Medium"/>
                  <a:cs typeface="阿里巴巴普惠体 Medium"/>
                  <a:sym typeface="Arial" panose="020B0604020202090204"/>
                </a:endParaRPr>
              </a:p>
            </p:txBody>
          </p:sp>
          <p:sp>
            <p:nvSpPr>
              <p:cNvPr id="22" name="图形"/>
              <p:cNvSpPr/>
              <p:nvPr>
                <p:custDataLst>
                  <p:tags r:id="rId4"/>
                </p:custDataLst>
              </p:nvPr>
            </p:nvSpPr>
            <p:spPr>
              <a:xfrm rot="2188039">
                <a:off x="14511" y="7288"/>
                <a:ext cx="1681" cy="823"/>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B4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srgbClr val="FFFFFF"/>
                  </a:solidFill>
                  <a:latin typeface="Arial" panose="020B0604020202090204"/>
                  <a:ea typeface="阿里巴巴普惠体 Medium"/>
                  <a:cs typeface="阿里巴巴普惠体 Medium"/>
                  <a:sym typeface="Arial" panose="020B0604020202090204"/>
                </a:endParaRPr>
              </a:p>
            </p:txBody>
          </p:sp>
          <p:pic>
            <p:nvPicPr>
              <p:cNvPr id="7" name="图形" descr="D:/包图网/包图网素材/商务办公/5d00bd0a5eee5.jpg5d00bd0a5eee5"/>
              <p:cNvPicPr>
                <a:picLocks noChangeAspect="1"/>
              </p:cNvPicPr>
              <p:nvPr>
                <p:custDataLst>
                  <p:tags r:id="rId5"/>
                </p:custDataLst>
              </p:nvPr>
            </p:nvPicPr>
            <p:blipFill>
              <a:blip r:embed="rId18" cstate="email"/>
              <a:srcRect/>
              <a:stretch>
                <a:fillRect/>
              </a:stretch>
            </p:blipFill>
            <p:spPr>
              <a:xfrm>
                <a:off x="10885" y="4526"/>
                <a:ext cx="2114" cy="1439"/>
              </a:xfrm>
              <a:prstGeom prst="roundRect">
                <a:avLst/>
              </a:prstGeom>
            </p:spPr>
          </p:pic>
          <p:pic>
            <p:nvPicPr>
              <p:cNvPr id="8" name="图形"/>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rcRect l="-523" t="6399" r="523" b="61615"/>
              <a:stretch>
                <a:fillRect/>
              </a:stretch>
            </p:blipFill>
            <p:spPr>
              <a:xfrm>
                <a:off x="15487" y="6267"/>
                <a:ext cx="2114" cy="1204"/>
              </a:xfrm>
              <a:prstGeom prst="roundRect">
                <a:avLst/>
              </a:prstGeom>
            </p:spPr>
          </p:pic>
          <p:pic>
            <p:nvPicPr>
              <p:cNvPr id="6" name="图形"/>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rcRect t="30885" b="30885"/>
              <a:stretch>
                <a:fillRect/>
              </a:stretch>
            </p:blipFill>
            <p:spPr>
              <a:xfrm>
                <a:off x="13186" y="2892"/>
                <a:ext cx="2114" cy="1439"/>
              </a:xfrm>
              <a:prstGeom prst="roundRect">
                <a:avLst/>
              </a:prstGeom>
            </p:spPr>
          </p:pic>
          <p:pic>
            <p:nvPicPr>
              <p:cNvPr id="5" name="图形"/>
              <p:cNvPicPr>
                <a:picLocks noChangeAspect="1"/>
              </p:cNvPicPr>
              <p:nvPr/>
            </p:nvPicPr>
            <p:blipFill>
              <a:blip r:embed="rId20" cstate="print">
                <a:extLst>
                  <a:ext uri="{28A0092B-C50C-407E-A947-70E740481C1C}">
                    <a14:useLocalDpi xmlns:a14="http://schemas.microsoft.com/office/drawing/2010/main" val="0"/>
                  </a:ext>
                </a:extLst>
              </a:blip>
              <a:srcRect l="-403" t="23408" r="403" b="-603"/>
              <a:stretch>
                <a:fillRect/>
              </a:stretch>
            </p:blipFill>
            <p:spPr>
              <a:xfrm>
                <a:off x="10885" y="2892"/>
                <a:ext cx="2114" cy="3073"/>
              </a:xfrm>
              <a:prstGeom prst="roundRect">
                <a:avLst/>
              </a:prstGeom>
            </p:spPr>
          </p:pic>
          <p:sp>
            <p:nvSpPr>
              <p:cNvPr id="23" name="图形"/>
              <p:cNvSpPr/>
              <p:nvPr>
                <p:custDataLst>
                  <p:tags r:id="rId8"/>
                </p:custDataLst>
              </p:nvPr>
            </p:nvSpPr>
            <p:spPr>
              <a:xfrm>
                <a:off x="10887" y="6161"/>
                <a:ext cx="2112" cy="1445"/>
              </a:xfrm>
              <a:prstGeom prst="roundRect">
                <a:avLst/>
              </a:prstGeom>
              <a:solidFill>
                <a:srgbClr val="B52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zh-CN" altLang="en-US" sz="3000" dirty="0">
                    <a:solidFill>
                      <a:srgbClr val="FFFFFF"/>
                    </a:solidFill>
                    <a:latin typeface="汉仪雅酷黑-85J" panose="00020600040101010101" charset="-122"/>
                    <a:ea typeface="汉仪雅酷黑-85J" panose="00020600040101010101" charset="-122"/>
                    <a:cs typeface="阿里巴巴普惠体 Medium"/>
                    <a:sym typeface="Arial" panose="020B0604020202090204"/>
                  </a:rPr>
                  <a:t>实用知识</a:t>
                </a:r>
              </a:p>
            </p:txBody>
          </p:sp>
          <p:sp>
            <p:nvSpPr>
              <p:cNvPr id="24" name="图形"/>
              <p:cNvSpPr/>
              <p:nvPr>
                <p:custDataLst>
                  <p:tags r:id="rId9"/>
                </p:custDataLst>
              </p:nvPr>
            </p:nvSpPr>
            <p:spPr>
              <a:xfrm>
                <a:off x="15485" y="2892"/>
                <a:ext cx="2112" cy="1445"/>
              </a:xfrm>
              <a:prstGeom prst="roundRect">
                <a:avLst/>
              </a:prstGeom>
              <a:solidFill>
                <a:srgbClr val="B0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zh-CN" altLang="en-US" sz="3000" dirty="0">
                    <a:solidFill>
                      <a:srgbClr val="FFFFFF"/>
                    </a:solidFill>
                    <a:latin typeface="汉仪雅酷黑-85J" panose="00020600040101010101" charset="-122"/>
                    <a:ea typeface="汉仪雅酷黑-85J" panose="00020600040101010101" charset="-122"/>
                    <a:cs typeface="阿里巴巴普惠体 Medium"/>
                    <a:sym typeface="Arial" panose="020B0604020202090204"/>
                  </a:rPr>
                  <a:t>地理知识</a:t>
                </a:r>
              </a:p>
            </p:txBody>
          </p:sp>
          <p:sp>
            <p:nvSpPr>
              <p:cNvPr id="25" name="图形"/>
              <p:cNvSpPr/>
              <p:nvPr>
                <p:custDataLst>
                  <p:tags r:id="rId10"/>
                </p:custDataLst>
              </p:nvPr>
            </p:nvSpPr>
            <p:spPr>
              <a:xfrm>
                <a:off x="13142" y="4527"/>
                <a:ext cx="2157" cy="1445"/>
              </a:xfrm>
              <a:prstGeom prst="roundRect">
                <a:avLst/>
              </a:prstGeom>
              <a:solidFill>
                <a:srgbClr val="B0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zh-CN" altLang="en-US" sz="3000" dirty="0">
                    <a:solidFill>
                      <a:srgbClr val="FFFFFF"/>
                    </a:solidFill>
                    <a:latin typeface="汉仪雅酷黑-85J" panose="00020600040101010101" charset="-122"/>
                    <a:ea typeface="汉仪雅酷黑-85J" panose="00020600040101010101" charset="-122"/>
                    <a:cs typeface="阿里巴巴普惠体 Medium"/>
                    <a:sym typeface="Arial" panose="020B0604020202090204"/>
                  </a:rPr>
                  <a:t>动植物记录</a:t>
                </a:r>
              </a:p>
            </p:txBody>
          </p:sp>
          <p:sp>
            <p:nvSpPr>
              <p:cNvPr id="26" name="图形"/>
              <p:cNvSpPr/>
              <p:nvPr>
                <p:custDataLst>
                  <p:tags r:id="rId11"/>
                </p:custDataLst>
              </p:nvPr>
            </p:nvSpPr>
            <p:spPr>
              <a:xfrm rot="18884533">
                <a:off x="12392" y="5622"/>
                <a:ext cx="1315" cy="778"/>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B4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srgbClr val="FFFFFF"/>
                  </a:solidFill>
                  <a:latin typeface="Arial" panose="020B0604020202090204"/>
                  <a:ea typeface="阿里巴巴普惠体 Medium"/>
                  <a:cs typeface="阿里巴巴普惠体 Medium"/>
                  <a:sym typeface="Arial" panose="020B0604020202090204"/>
                </a:endParaRPr>
              </a:p>
            </p:txBody>
          </p:sp>
          <p:sp>
            <p:nvSpPr>
              <p:cNvPr id="18" name="图形"/>
              <p:cNvSpPr/>
              <p:nvPr>
                <p:custDataLst>
                  <p:tags r:id="rId12"/>
                </p:custDataLst>
              </p:nvPr>
            </p:nvSpPr>
            <p:spPr>
              <a:xfrm>
                <a:off x="15487" y="4527"/>
                <a:ext cx="2112" cy="1445"/>
              </a:xfrm>
              <a:prstGeom prst="roundRect">
                <a:avLst/>
              </a:prstGeom>
              <a:solidFill>
                <a:srgbClr val="B0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zh-CN" altLang="en-US" sz="3000" dirty="0">
                    <a:solidFill>
                      <a:srgbClr val="FFFFFF"/>
                    </a:solidFill>
                    <a:latin typeface="汉仪雅酷黑-85J" panose="00020600040101010101" charset="-122"/>
                    <a:ea typeface="汉仪雅酷黑-85J" panose="00020600040101010101" charset="-122"/>
                    <a:cs typeface="阿里巴巴普惠体 Medium"/>
                    <a:sym typeface="Arial" panose="020B0604020202090204"/>
                  </a:rPr>
                  <a:t>神话传说</a:t>
                </a:r>
              </a:p>
            </p:txBody>
          </p:sp>
          <p:sp>
            <p:nvSpPr>
              <p:cNvPr id="19" name="图形"/>
              <p:cNvSpPr/>
              <p:nvPr>
                <p:custDataLst>
                  <p:tags r:id="rId13"/>
                </p:custDataLst>
              </p:nvPr>
            </p:nvSpPr>
            <p:spPr>
              <a:xfrm>
                <a:off x="15486" y="7838"/>
                <a:ext cx="2112" cy="1445"/>
              </a:xfrm>
              <a:prstGeom prst="roundRect">
                <a:avLst/>
              </a:prstGeom>
              <a:solidFill>
                <a:srgbClr val="B52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000" dirty="0">
                  <a:solidFill>
                    <a:srgbClr val="FFFFFF"/>
                  </a:solidFill>
                  <a:latin typeface="Arial" panose="020B0604020202090204"/>
                  <a:ea typeface="汉仪雅酷黑-85J" panose="00020600040101010101" charset="-122"/>
                  <a:cs typeface="阿里巴巴普惠体 Medium"/>
                  <a:sym typeface="Arial" panose="020B0604020202090204"/>
                </a:endParaRPr>
              </a:p>
            </p:txBody>
          </p:sp>
          <p:sp>
            <p:nvSpPr>
              <p:cNvPr id="20" name="图形"/>
              <p:cNvSpPr/>
              <p:nvPr>
                <p:custDataLst>
                  <p:tags r:id="rId14"/>
                </p:custDataLst>
              </p:nvPr>
            </p:nvSpPr>
            <p:spPr>
              <a:xfrm>
                <a:off x="13188" y="6157"/>
                <a:ext cx="2112" cy="1445"/>
              </a:xfrm>
              <a:prstGeom prst="roundRect">
                <a:avLst/>
              </a:prstGeom>
              <a:solidFill>
                <a:srgbClr val="B0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zh-CN" altLang="en-US" sz="3000" dirty="0">
                    <a:solidFill>
                      <a:srgbClr val="FFFFFF"/>
                    </a:solidFill>
                    <a:latin typeface="汉仪雅酷黑-85J" panose="00020600040101010101" charset="-122"/>
                    <a:ea typeface="汉仪雅酷黑-85J" panose="00020600040101010101" charset="-122"/>
                    <a:cs typeface="阿里巴巴普惠体 Medium"/>
                    <a:sym typeface="Arial" panose="020B0604020202090204"/>
                  </a:rPr>
                  <a:t>文化传统</a:t>
                </a:r>
              </a:p>
            </p:txBody>
          </p:sp>
          <p:sp>
            <p:nvSpPr>
              <p:cNvPr id="21" name="图形"/>
              <p:cNvSpPr/>
              <p:nvPr>
                <p:custDataLst>
                  <p:tags r:id="rId15"/>
                </p:custDataLst>
              </p:nvPr>
            </p:nvSpPr>
            <p:spPr>
              <a:xfrm rot="18884533">
                <a:off x="14714" y="5679"/>
                <a:ext cx="1315" cy="650"/>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B4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2700">
                  <a:solidFill>
                    <a:srgbClr val="FFFFFF"/>
                  </a:solidFill>
                  <a:latin typeface="Arial" panose="020B0604020202090204"/>
                  <a:ea typeface="阿里巴巴普惠体 Medium"/>
                  <a:cs typeface="阿里巴巴普惠体 Medium"/>
                  <a:sym typeface="Arial" panose="020B0604020202090204"/>
                </a:endParaRPr>
              </a:p>
            </p:txBody>
          </p:sp>
        </p:grpSp>
        <p:sp>
          <p:nvSpPr>
            <p:cNvPr id="28" name="图形"/>
            <p:cNvSpPr txBox="1"/>
            <p:nvPr>
              <p:custDataLst>
                <p:tags r:id="rId2"/>
              </p:custDataLst>
            </p:nvPr>
          </p:nvSpPr>
          <p:spPr>
            <a:xfrm>
              <a:off x="1624" y="3061"/>
              <a:ext cx="8577" cy="6027"/>
            </a:xfrm>
            <a:prstGeom prst="rect">
              <a:avLst/>
            </a:prstGeom>
            <a:noFill/>
          </p:spPr>
          <p:txBody>
            <a:bodyPr wrap="square" lIns="0" tIns="0" rIns="0" bIns="0" rtlCol="0">
              <a:spAutoFit/>
            </a:bodyPr>
            <a:lstStyle/>
            <a:p>
              <a:pPr defTabSz="1371600">
                <a:lnSpc>
                  <a:spcPct val="150000"/>
                </a:lnSpc>
              </a:pPr>
              <a:r>
                <a:rPr lang="en-US" altLang="zh-CN"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rPr>
                <a:t>       《</a:t>
              </a:r>
              <a:r>
                <a:rPr lang="zh-CN" altLang="en-US"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rPr>
                <a:t>博物志</a:t>
              </a:r>
              <a:r>
                <a:rPr lang="en-US" altLang="zh-CN"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rPr>
                <a:t>》</a:t>
              </a:r>
              <a:r>
                <a:rPr lang="zh-CN" altLang="en-US"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rPr>
                <a:t>内容涉及山川地理、异国民俗、奇禽怪兽、草木药术、方士神话、典礼器物等多个方面。</a:t>
              </a:r>
            </a:p>
            <a:p>
              <a:pPr defTabSz="1371600">
                <a:lnSpc>
                  <a:spcPct val="150000"/>
                </a:lnSpc>
              </a:pPr>
              <a:endParaRPr lang="en-US" altLang="zh-CN"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endParaRPr>
            </a:p>
            <a:p>
              <a:pPr defTabSz="1371600">
                <a:lnSpc>
                  <a:spcPct val="150000"/>
                </a:lnSpc>
              </a:pPr>
              <a:r>
                <a:rPr lang="en-US" altLang="zh-CN"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rPr>
                <a:t>       </a:t>
              </a:r>
              <a:r>
                <a:rPr lang="zh-CN" altLang="en-US"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rPr>
                <a:t>书中不仅记录了大量地理知识，还详细描述了动植物、自然现象、神话传说等内容。</a:t>
              </a:r>
            </a:p>
            <a:p>
              <a:pPr defTabSz="1371600">
                <a:lnSpc>
                  <a:spcPct val="150000"/>
                </a:lnSpc>
              </a:pPr>
              <a:r>
                <a:rPr lang="en-US" altLang="zh-CN"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rPr>
                <a:t>      </a:t>
              </a:r>
            </a:p>
            <a:p>
              <a:pPr defTabSz="1371600">
                <a:lnSpc>
                  <a:spcPct val="150000"/>
                </a:lnSpc>
              </a:pPr>
              <a:r>
                <a:rPr lang="en-US" altLang="zh-CN"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rPr>
                <a:t>《</a:t>
              </a:r>
              <a:r>
                <a:rPr lang="zh-CN" altLang="en-US"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rPr>
                <a:t>博物志</a:t>
              </a:r>
              <a:r>
                <a:rPr lang="en-US" altLang="zh-CN"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rPr>
                <a:t>》</a:t>
              </a:r>
              <a:r>
                <a:rPr lang="zh-CN" altLang="en-US" sz="2800" dirty="0">
                  <a:solidFill>
                    <a:srgbClr val="000000">
                      <a:lumMod val="65000"/>
                      <a:lumOff val="35000"/>
                    </a:srgbClr>
                  </a:solidFill>
                  <a:latin typeface="汉仪润圆-45简" panose="00020600040101010101" charset="-122"/>
                  <a:ea typeface="汉仪润圆-45简" panose="00020600040101010101" charset="-122"/>
                  <a:cs typeface="阿里巴巴普惠体 Medium"/>
                  <a:sym typeface="Arial" panose="020B0604020202090204"/>
                </a:rPr>
                <a:t>的内容广涉五方地理、动植物产、风土人物、方术服食、器物典乐等各方面。</a:t>
              </a:r>
            </a:p>
          </p:txBody>
        </p:sp>
      </p:grpSp>
      <p:sp>
        <p:nvSpPr>
          <p:cNvPr id="11" name="TextBox 32"/>
          <p:cNvSpPr txBox="1"/>
          <p:nvPr/>
        </p:nvSpPr>
        <p:spPr>
          <a:xfrm>
            <a:off x="1028700" y="904875"/>
            <a:ext cx="5644054" cy="922945"/>
          </a:xfrm>
          <a:prstGeom prst="rect">
            <a:avLst/>
          </a:prstGeom>
        </p:spPr>
        <p:txBody>
          <a:bodyPr lIns="0" tIns="0" rIns="0" bIns="0" rtlCol="0" anchor="t">
            <a:spAutoFit/>
          </a:bodyPr>
          <a:lstStyle/>
          <a:p>
            <a:pPr>
              <a:lnSpc>
                <a:spcPts val="8400"/>
              </a:lnSpc>
              <a:spcBef>
                <a:spcPct val="0"/>
              </a:spcBef>
            </a:pPr>
            <a:r>
              <a:rPr lang="zh-CN" altLang="en-US" sz="6000" dirty="0">
                <a:solidFill>
                  <a:srgbClr val="B02025"/>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内容丰富多样</a:t>
            </a:r>
          </a:p>
        </p:txBody>
      </p:sp>
      <p:sp>
        <p:nvSpPr>
          <p:cNvPr id="12" name="AutoShape 20"/>
          <p:cNvSpPr/>
          <p:nvPr/>
        </p:nvSpPr>
        <p:spPr>
          <a:xfrm>
            <a:off x="6053557" y="1409700"/>
            <a:ext cx="8043093" cy="0"/>
          </a:xfrm>
          <a:prstGeom prst="line">
            <a:avLst/>
          </a:prstGeom>
          <a:ln w="38100" cap="flat">
            <a:solidFill>
              <a:srgbClr val="B02025">
                <a:alpha val="62745"/>
              </a:srgbClr>
            </a:solidFill>
            <a:prstDash val="solid"/>
            <a:headEnd type="oval" w="lg" len="lg"/>
            <a:tailEnd type="none" w="sm" len="sm"/>
          </a:ln>
        </p:spPr>
      </p:sp>
      <p:sp>
        <p:nvSpPr>
          <p:cNvPr id="13" name="Freeform 10"/>
          <p:cNvSpPr/>
          <p:nvPr/>
        </p:nvSpPr>
        <p:spPr>
          <a:xfrm>
            <a:off x="14706600"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21"/>
            <a:stretch>
              <a:fillRect/>
            </a:stretch>
          </a:blipFill>
        </p:spPr>
      </p:sp>
      <p:grpSp>
        <p:nvGrpSpPr>
          <p:cNvPr id="2" name="Group 7"/>
          <p:cNvGrpSpPr/>
          <p:nvPr/>
        </p:nvGrpSpPr>
        <p:grpSpPr>
          <a:xfrm rot="-10800000">
            <a:off x="0" y="10003155"/>
            <a:ext cx="18397855" cy="313690"/>
            <a:chOff x="0" y="0"/>
            <a:chExt cx="4845557" cy="377001"/>
          </a:xfrm>
        </p:grpSpPr>
        <p:sp>
          <p:nvSpPr>
            <p:cNvPr id="3" name="Freeform 8"/>
            <p:cNvSpPr/>
            <p:nvPr/>
          </p:nvSpPr>
          <p:spPr>
            <a:xfrm>
              <a:off x="0" y="0"/>
              <a:ext cx="4845557" cy="377001"/>
            </a:xfrm>
            <a:custGeom>
              <a:avLst/>
              <a:gdLst/>
              <a:ahLst/>
              <a:cxnLst/>
              <a:rect l="l" t="t" r="r" b="b"/>
              <a:pathLst>
                <a:path w="4845557" h="377001">
                  <a:moveTo>
                    <a:pt x="0" y="0"/>
                  </a:moveTo>
                  <a:lnTo>
                    <a:pt x="4845557" y="0"/>
                  </a:lnTo>
                  <a:lnTo>
                    <a:pt x="4845557" y="377001"/>
                  </a:lnTo>
                  <a:lnTo>
                    <a:pt x="0" y="377001"/>
                  </a:lnTo>
                  <a:close/>
                </a:path>
              </a:pathLst>
            </a:custGeom>
            <a:gradFill rotWithShape="1">
              <a:gsLst>
                <a:gs pos="0">
                  <a:srgbClr val="AD2121">
                    <a:alpha val="57000"/>
                  </a:srgbClr>
                </a:gs>
                <a:gs pos="100000">
                  <a:srgbClr val="B02025">
                    <a:alpha val="100000"/>
                  </a:srgbClr>
                </a:gs>
              </a:gsLst>
              <a:lin ang="0"/>
            </a:gradFill>
          </p:spPr>
        </p:sp>
        <p:sp>
          <p:nvSpPr>
            <p:cNvPr id="4" name="TextBox 9"/>
            <p:cNvSpPr txBox="1"/>
            <p:nvPr/>
          </p:nvSpPr>
          <p:spPr>
            <a:xfrm>
              <a:off x="0" y="-38100"/>
              <a:ext cx="4845557" cy="415101"/>
            </a:xfrm>
            <a:prstGeom prst="rect">
              <a:avLst/>
            </a:prstGeom>
          </p:spPr>
          <p:txBody>
            <a:bodyPr lIns="50800" tIns="50800" rIns="50800" bIns="50800" rtlCol="0" anchor="ctr"/>
            <a:lstStyle/>
            <a:p>
              <a:pPr algn="ctr">
                <a:lnSpc>
                  <a:spcPts val="2660"/>
                </a:lnSpc>
                <a:spcBef>
                  <a:spcPct val="0"/>
                </a:spcBef>
              </a:pPr>
              <a:endParaRPr>
                <a:solidFill>
                  <a:prstClr val="black"/>
                </a:solidFill>
                <a:latin typeface="Calibri" panose="020F0502020204030204"/>
              </a:endParaRPr>
            </a:p>
          </p:txBody>
        </p:sp>
      </p:grpSp>
      <p:sp>
        <p:nvSpPr>
          <p:cNvPr id="14" name="图形"/>
          <p:cNvSpPr/>
          <p:nvPr/>
        </p:nvSpPr>
        <p:spPr>
          <a:xfrm>
            <a:off x="1025842" y="3086100"/>
            <a:ext cx="344805" cy="344805"/>
          </a:xfrm>
          <a:prstGeom prst="ellipse">
            <a:avLst/>
          </a:prstGeom>
          <a:solidFill>
            <a:srgbClr val="B5212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latin typeface="Arial" panose="020B0604020202090204"/>
              <a:ea typeface="阿里巴巴普惠体 Medium"/>
              <a:cs typeface="阿里巴巴普惠体 Medium"/>
              <a:sym typeface="Arial" panose="020B0604020202090204"/>
            </a:endParaRPr>
          </a:p>
        </p:txBody>
      </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7099" y="2983004"/>
            <a:ext cx="16212201" cy="2706203"/>
            <a:chOff x="0" y="0"/>
            <a:chExt cx="21616268" cy="3608271"/>
          </a:xfrm>
        </p:grpSpPr>
        <p:sp>
          <p:nvSpPr>
            <p:cNvPr id="3" name="Freeform 3"/>
            <p:cNvSpPr/>
            <p:nvPr/>
          </p:nvSpPr>
          <p:spPr>
            <a:xfrm>
              <a:off x="0" y="0"/>
              <a:ext cx="21616231" cy="3608262"/>
            </a:xfrm>
            <a:custGeom>
              <a:avLst/>
              <a:gdLst/>
              <a:ahLst/>
              <a:cxnLst/>
              <a:rect l="l" t="t" r="r" b="b"/>
              <a:pathLst>
                <a:path w="21616231" h="3608262">
                  <a:moveTo>
                    <a:pt x="56235" y="0"/>
                  </a:moveTo>
                  <a:lnTo>
                    <a:pt x="21559997" y="0"/>
                  </a:lnTo>
                  <a:cubicBezTo>
                    <a:pt x="21591054" y="0"/>
                    <a:pt x="21616231" y="25177"/>
                    <a:pt x="21616231" y="56235"/>
                  </a:cubicBezTo>
                  <a:lnTo>
                    <a:pt x="21616231" y="3552027"/>
                  </a:lnTo>
                  <a:cubicBezTo>
                    <a:pt x="21616231" y="3583085"/>
                    <a:pt x="21591054" y="3608262"/>
                    <a:pt x="21559997" y="3608262"/>
                  </a:cubicBezTo>
                  <a:lnTo>
                    <a:pt x="56235" y="3608262"/>
                  </a:lnTo>
                  <a:cubicBezTo>
                    <a:pt x="25177" y="3608262"/>
                    <a:pt x="0" y="3583085"/>
                    <a:pt x="0" y="3552027"/>
                  </a:cubicBezTo>
                  <a:lnTo>
                    <a:pt x="0" y="56235"/>
                  </a:lnTo>
                  <a:cubicBezTo>
                    <a:pt x="0" y="25177"/>
                    <a:pt x="25177" y="0"/>
                    <a:pt x="56235" y="0"/>
                  </a:cubicBezTo>
                  <a:close/>
                </a:path>
              </a:pathLst>
            </a:custGeom>
            <a:blipFill>
              <a:blip r:embed="rId7"/>
              <a:stretch>
                <a:fillRect t="-514598" b="-285652"/>
              </a:stretch>
            </a:blipFill>
          </p:spPr>
        </p:sp>
      </p:grpSp>
      <p:sp>
        <p:nvSpPr>
          <p:cNvPr id="13" name="矩形 12"/>
          <p:cNvSpPr/>
          <p:nvPr/>
        </p:nvSpPr>
        <p:spPr>
          <a:xfrm>
            <a:off x="1047099" y="2955988"/>
            <a:ext cx="16250301" cy="2715213"/>
          </a:xfrm>
          <a:prstGeom prst="rect">
            <a:avLst/>
          </a:prstGeom>
          <a:gradFill>
            <a:gsLst>
              <a:gs pos="0">
                <a:srgbClr val="963B13">
                  <a:alpha val="0"/>
                </a:srgbClr>
              </a:gs>
              <a:gs pos="100000">
                <a:srgbClr val="B01F24">
                  <a:alpha val="64000"/>
                </a:srgbClr>
              </a:gs>
            </a:gsLst>
            <a:lin ang="162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4"/>
          <p:cNvGrpSpPr/>
          <p:nvPr/>
        </p:nvGrpSpPr>
        <p:grpSpPr>
          <a:xfrm>
            <a:off x="1674113" y="3882540"/>
            <a:ext cx="14939773" cy="4918560"/>
            <a:chOff x="0" y="0"/>
            <a:chExt cx="3934755" cy="1303899"/>
          </a:xfrm>
        </p:grpSpPr>
        <p:sp>
          <p:nvSpPr>
            <p:cNvPr id="5" name="Freeform 5"/>
            <p:cNvSpPr/>
            <p:nvPr/>
          </p:nvSpPr>
          <p:spPr>
            <a:xfrm>
              <a:off x="0" y="0"/>
              <a:ext cx="3934755" cy="1303899"/>
            </a:xfrm>
            <a:custGeom>
              <a:avLst/>
              <a:gdLst/>
              <a:ahLst/>
              <a:cxnLst/>
              <a:rect l="l" t="t" r="r" b="b"/>
              <a:pathLst>
                <a:path w="3934755" h="1303899">
                  <a:moveTo>
                    <a:pt x="6737" y="0"/>
                  </a:moveTo>
                  <a:lnTo>
                    <a:pt x="3928018" y="0"/>
                  </a:lnTo>
                  <a:cubicBezTo>
                    <a:pt x="3929805" y="0"/>
                    <a:pt x="3931519" y="710"/>
                    <a:pt x="3932782" y="1973"/>
                  </a:cubicBezTo>
                  <a:cubicBezTo>
                    <a:pt x="3934046" y="3237"/>
                    <a:pt x="3934755" y="4950"/>
                    <a:pt x="3934755" y="6737"/>
                  </a:cubicBezTo>
                  <a:lnTo>
                    <a:pt x="3934755" y="1297163"/>
                  </a:lnTo>
                  <a:cubicBezTo>
                    <a:pt x="3934755" y="1300883"/>
                    <a:pt x="3931739" y="1303899"/>
                    <a:pt x="3928018" y="1303899"/>
                  </a:cubicBezTo>
                  <a:lnTo>
                    <a:pt x="6737" y="1303899"/>
                  </a:lnTo>
                  <a:cubicBezTo>
                    <a:pt x="3016" y="1303899"/>
                    <a:pt x="0" y="1300883"/>
                    <a:pt x="0" y="1297163"/>
                  </a:cubicBezTo>
                  <a:lnTo>
                    <a:pt x="0" y="6737"/>
                  </a:lnTo>
                  <a:cubicBezTo>
                    <a:pt x="0" y="3016"/>
                    <a:pt x="3016" y="0"/>
                    <a:pt x="6737" y="0"/>
                  </a:cubicBezTo>
                  <a:close/>
                </a:path>
              </a:pathLst>
            </a:custGeom>
            <a:solidFill>
              <a:srgbClr val="FFFFFF"/>
            </a:solidFill>
            <a:ln w="9525" cap="sq">
              <a:solidFill>
                <a:srgbClr val="702D22"/>
              </a:solidFill>
              <a:prstDash val="solid"/>
              <a:miter/>
            </a:ln>
          </p:spPr>
        </p:sp>
        <p:sp>
          <p:nvSpPr>
            <p:cNvPr id="6" name="TextBox 6"/>
            <p:cNvSpPr txBox="1"/>
            <p:nvPr/>
          </p:nvSpPr>
          <p:spPr>
            <a:xfrm>
              <a:off x="0" y="-38100"/>
              <a:ext cx="3934755" cy="1341999"/>
            </a:xfrm>
            <a:prstGeom prst="rect">
              <a:avLst/>
            </a:prstGeom>
          </p:spPr>
          <p:txBody>
            <a:bodyPr lIns="50800" tIns="50800" rIns="50800" bIns="50800" rtlCol="0" anchor="ctr"/>
            <a:lstStyle/>
            <a:p>
              <a:pPr marL="0" lvl="0" indent="0" algn="ctr">
                <a:lnSpc>
                  <a:spcPts val="2660"/>
                </a:lnSpc>
                <a:spcBef>
                  <a:spcPct val="0"/>
                </a:spcBef>
              </a:pPr>
              <a:endParaRPr/>
            </a:p>
          </p:txBody>
        </p:sp>
      </p:grpSp>
      <p:grpSp>
        <p:nvGrpSpPr>
          <p:cNvPr id="7" name="Group 7"/>
          <p:cNvGrpSpPr/>
          <p:nvPr/>
        </p:nvGrpSpPr>
        <p:grpSpPr>
          <a:xfrm rot="-10800000">
            <a:off x="-167005" y="10002520"/>
            <a:ext cx="18564860" cy="349885"/>
            <a:chOff x="0" y="0"/>
            <a:chExt cx="4889562" cy="70851"/>
          </a:xfrm>
        </p:grpSpPr>
        <p:sp>
          <p:nvSpPr>
            <p:cNvPr id="8" name="Freeform 8"/>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8"/>
            <a:stretch>
              <a:fillRect/>
            </a:stretch>
          </a:blipFill>
        </p:spPr>
      </p:sp>
      <p:sp>
        <p:nvSpPr>
          <p:cNvPr id="11" name="TextBox 11"/>
          <p:cNvSpPr txBox="1"/>
          <p:nvPr/>
        </p:nvSpPr>
        <p:spPr>
          <a:xfrm>
            <a:off x="1206639" y="876301"/>
            <a:ext cx="56007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实现方法</a:t>
            </a:r>
          </a:p>
        </p:txBody>
      </p:sp>
      <p:sp>
        <p:nvSpPr>
          <p:cNvPr id="20" name="AutoShape 20"/>
          <p:cNvSpPr/>
          <p:nvPr/>
        </p:nvSpPr>
        <p:spPr>
          <a:xfrm>
            <a:off x="4572001" y="1485900"/>
            <a:ext cx="9524650" cy="19050"/>
          </a:xfrm>
          <a:prstGeom prst="line">
            <a:avLst/>
          </a:prstGeom>
          <a:ln w="38100" cap="flat">
            <a:solidFill>
              <a:srgbClr val="B01F24">
                <a:alpha val="62745"/>
              </a:srgbClr>
            </a:solidFill>
            <a:prstDash val="solid"/>
            <a:headEnd type="oval" w="lg" len="lg"/>
            <a:tailEnd type="none" w="sm" len="sm"/>
          </a:ln>
        </p:spPr>
      </p:sp>
      <p:sp>
        <p:nvSpPr>
          <p:cNvPr id="21" name="TextBox 12"/>
          <p:cNvSpPr txBox="1"/>
          <p:nvPr>
            <p:custDataLst>
              <p:tags r:id="rId1"/>
            </p:custDataLst>
          </p:nvPr>
        </p:nvSpPr>
        <p:spPr>
          <a:xfrm>
            <a:off x="2218915" y="4529177"/>
            <a:ext cx="13868570" cy="590739"/>
          </a:xfrm>
          <a:prstGeom prst="rect">
            <a:avLst/>
          </a:prstGeom>
        </p:spPr>
        <p:txBody>
          <a:bodyPr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统一领导思想</a:t>
            </a:r>
          </a:p>
        </p:txBody>
      </p:sp>
      <p:sp>
        <p:nvSpPr>
          <p:cNvPr id="23" name="TextBox 14"/>
          <p:cNvSpPr txBox="1"/>
          <p:nvPr>
            <p:custDataLst>
              <p:tags r:id="rId2"/>
            </p:custDataLst>
          </p:nvPr>
        </p:nvSpPr>
        <p:spPr>
          <a:xfrm>
            <a:off x="2239770" y="5914407"/>
            <a:ext cx="3956939" cy="590739"/>
          </a:xfrm>
          <a:prstGeom prst="rect">
            <a:avLst/>
          </a:prstGeom>
        </p:spPr>
        <p:txBody>
          <a:bodyPr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组织上</a:t>
            </a:r>
          </a:p>
        </p:txBody>
      </p:sp>
      <p:sp>
        <p:nvSpPr>
          <p:cNvPr id="25" name="TextBox 16"/>
          <p:cNvSpPr txBox="1"/>
          <p:nvPr>
            <p:custDataLst>
              <p:tags r:id="rId3"/>
            </p:custDataLst>
          </p:nvPr>
        </p:nvSpPr>
        <p:spPr>
          <a:xfrm>
            <a:off x="7081584" y="5935295"/>
            <a:ext cx="4188269" cy="590739"/>
          </a:xfrm>
          <a:prstGeom prst="rect">
            <a:avLst/>
          </a:prstGeom>
        </p:spPr>
        <p:txBody>
          <a:bodyPr wrap="square"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思想上</a:t>
            </a:r>
            <a:endParaRPr 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endParaRPr>
          </a:p>
        </p:txBody>
      </p:sp>
      <p:sp>
        <p:nvSpPr>
          <p:cNvPr id="27" name="TextBox 18"/>
          <p:cNvSpPr txBox="1"/>
          <p:nvPr>
            <p:custDataLst>
              <p:tags r:id="rId4"/>
            </p:custDataLst>
          </p:nvPr>
        </p:nvSpPr>
        <p:spPr>
          <a:xfrm>
            <a:off x="11963400" y="5859351"/>
            <a:ext cx="3956939" cy="590739"/>
          </a:xfrm>
          <a:prstGeom prst="rect">
            <a:avLst/>
          </a:prstGeom>
        </p:spPr>
        <p:txBody>
          <a:bodyPr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策略上</a:t>
            </a:r>
            <a:endParaRPr 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endParaRPr>
          </a:p>
        </p:txBody>
      </p:sp>
      <p:sp>
        <p:nvSpPr>
          <p:cNvPr id="12" name="矩形: 圆角 11"/>
          <p:cNvSpPr/>
          <p:nvPr/>
        </p:nvSpPr>
        <p:spPr>
          <a:xfrm>
            <a:off x="2361614" y="7122239"/>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ea typeface="等线" panose="02010600030101010101" pitchFamily="2" charset="-122"/>
                <a:cs typeface="Times New Roman" panose="02020503050405090304" pitchFamily="18" charset="0"/>
              </a:rPr>
              <a:t>建立党支部</a:t>
            </a:r>
            <a:endParaRPr lang="zh-CN" altLang="en-US" sz="2800" dirty="0"/>
          </a:p>
        </p:txBody>
      </p:sp>
      <p:sp>
        <p:nvSpPr>
          <p:cNvPr id="40" name="矩形: 圆角 39"/>
          <p:cNvSpPr/>
          <p:nvPr/>
        </p:nvSpPr>
        <p:spPr>
          <a:xfrm>
            <a:off x="7312153" y="7122239"/>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effectLst/>
                <a:ea typeface="等线" panose="02010600030101010101" pitchFamily="2" charset="-122"/>
                <a:cs typeface="Times New Roman" panose="02020503050405090304" pitchFamily="18" charset="0"/>
              </a:rPr>
              <a:t>实行军事民主</a:t>
            </a:r>
            <a:endParaRPr lang="zh-CN" altLang="en-US" sz="2800" dirty="0"/>
          </a:p>
        </p:txBody>
      </p:sp>
      <p:sp>
        <p:nvSpPr>
          <p:cNvPr id="42" name="矩形: 圆角 41"/>
          <p:cNvSpPr/>
          <p:nvPr/>
        </p:nvSpPr>
        <p:spPr>
          <a:xfrm>
            <a:off x="12262692" y="7122239"/>
            <a:ext cx="3720192" cy="850221"/>
          </a:xfrm>
          <a:prstGeom prst="roundRect">
            <a:avLst>
              <a:gd name="adj" fmla="val 50000"/>
            </a:avLst>
          </a:prstGeom>
          <a:gradFill flip="none" rotWithShape="1">
            <a:gsLst>
              <a:gs pos="0">
                <a:srgbClr val="B03238"/>
              </a:gs>
              <a:gs pos="50000">
                <a:srgbClr val="A73332"/>
              </a:gs>
              <a:gs pos="100000">
                <a:srgbClr val="C853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effectLst/>
                <a:ea typeface="等线" panose="02010600030101010101" pitchFamily="2" charset="-122"/>
                <a:cs typeface="Times New Roman" panose="02020503050405090304" pitchFamily="18" charset="0"/>
              </a:rPr>
              <a:t>建立革命根据地</a:t>
            </a:r>
            <a:endParaRPr lang="zh-CN" altLang="en-US" sz="2800"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形"/>
          <p:cNvPicPr>
            <a:picLocks noChangeAspect="1"/>
          </p:cNvPicPr>
          <p:nvPr/>
        </p:nvPicPr>
        <p:blipFill>
          <a:blip r:embed="rId5">
            <a:extLst>
              <a:ext uri="{28A0092B-C50C-407E-A947-70E740481C1C}">
                <a14:useLocalDpi xmlns:a14="http://schemas.microsoft.com/office/drawing/2010/main" val="0"/>
              </a:ext>
            </a:extLst>
          </a:blip>
          <a:srcRect t="37724" r="2093" b="22151"/>
          <a:stretch>
            <a:fillRect/>
          </a:stretch>
        </p:blipFill>
        <p:spPr>
          <a:xfrm>
            <a:off x="0" y="-25281"/>
            <a:ext cx="18288000" cy="10312281"/>
          </a:xfrm>
          <a:prstGeom prst="rect">
            <a:avLst/>
          </a:prstGeom>
          <a:effectLst>
            <a:outerShdw dist="50800" dir="5400000" algn="ctr" rotWithShape="0">
              <a:srgbClr val="000000">
                <a:alpha val="43137"/>
              </a:srgbClr>
            </a:outerShdw>
          </a:effectLst>
        </p:spPr>
      </p:pic>
      <p:sp>
        <p:nvSpPr>
          <p:cNvPr id="7" name="矩形 6"/>
          <p:cNvSpPr/>
          <p:nvPr/>
        </p:nvSpPr>
        <p:spPr>
          <a:xfrm>
            <a:off x="-32760" y="-10372"/>
            <a:ext cx="18320760" cy="10332000"/>
          </a:xfrm>
          <a:prstGeom prst="rect">
            <a:avLst/>
          </a:prstGeom>
          <a:gradFill flip="none" rotWithShape="1">
            <a:gsLst>
              <a:gs pos="100000">
                <a:srgbClr val="C8534C"/>
              </a:gs>
              <a:gs pos="0">
                <a:srgbClr val="B03238">
                  <a:alpha val="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形"/>
          <p:cNvSpPr txBox="1"/>
          <p:nvPr>
            <p:custDataLst>
              <p:tags r:id="rId2"/>
            </p:custDataLst>
          </p:nvPr>
        </p:nvSpPr>
        <p:spPr>
          <a:xfrm>
            <a:off x="1550671" y="1943100"/>
            <a:ext cx="2453641" cy="3931920"/>
          </a:xfrm>
          <a:custGeom>
            <a:avLst/>
            <a:gdLst/>
            <a:ahLst/>
            <a:cxnLst>
              <a:cxn ang="3">
                <a:pos x="hc" y="t"/>
              </a:cxn>
              <a:cxn ang="cd2">
                <a:pos x="l" y="vc"/>
              </a:cxn>
              <a:cxn ang="cd4">
                <a:pos x="hc" y="b"/>
              </a:cxn>
              <a:cxn ang="0">
                <a:pos x="r" y="vc"/>
              </a:cxn>
            </a:cxnLst>
            <a:rect l="l" t="t" r="r" b="b"/>
            <a:pathLst>
              <a:path w="762" h="1221">
                <a:moveTo>
                  <a:pt x="381" y="146"/>
                </a:moveTo>
                <a:cubicBezTo>
                  <a:pt x="341" y="145"/>
                  <a:pt x="305" y="160"/>
                  <a:pt x="274" y="190"/>
                </a:cubicBezTo>
                <a:cubicBezTo>
                  <a:pt x="244" y="220"/>
                  <a:pt x="220" y="269"/>
                  <a:pt x="202" y="337"/>
                </a:cubicBezTo>
                <a:cubicBezTo>
                  <a:pt x="185" y="405"/>
                  <a:pt x="176" y="494"/>
                  <a:pt x="176" y="606"/>
                </a:cubicBezTo>
                <a:cubicBezTo>
                  <a:pt x="176" y="719"/>
                  <a:pt x="185" y="810"/>
                  <a:pt x="202" y="879"/>
                </a:cubicBezTo>
                <a:cubicBezTo>
                  <a:pt x="220" y="948"/>
                  <a:pt x="244" y="998"/>
                  <a:pt x="274" y="1029"/>
                </a:cubicBezTo>
                <a:cubicBezTo>
                  <a:pt x="305" y="1060"/>
                  <a:pt x="341" y="1076"/>
                  <a:pt x="381" y="1075"/>
                </a:cubicBezTo>
                <a:cubicBezTo>
                  <a:pt x="421" y="1076"/>
                  <a:pt x="457" y="1060"/>
                  <a:pt x="488" y="1029"/>
                </a:cubicBezTo>
                <a:cubicBezTo>
                  <a:pt x="518" y="998"/>
                  <a:pt x="542" y="948"/>
                  <a:pt x="560" y="879"/>
                </a:cubicBezTo>
                <a:cubicBezTo>
                  <a:pt x="577" y="810"/>
                  <a:pt x="586" y="719"/>
                  <a:pt x="586" y="606"/>
                </a:cubicBezTo>
                <a:cubicBezTo>
                  <a:pt x="586" y="494"/>
                  <a:pt x="577" y="405"/>
                  <a:pt x="560" y="337"/>
                </a:cubicBezTo>
                <a:cubicBezTo>
                  <a:pt x="542" y="269"/>
                  <a:pt x="518" y="220"/>
                  <a:pt x="488" y="190"/>
                </a:cubicBezTo>
                <a:cubicBezTo>
                  <a:pt x="457" y="160"/>
                  <a:pt x="421" y="145"/>
                  <a:pt x="381" y="146"/>
                </a:cubicBezTo>
                <a:close/>
                <a:moveTo>
                  <a:pt x="381" y="0"/>
                </a:moveTo>
                <a:cubicBezTo>
                  <a:pt x="498" y="0"/>
                  <a:pt x="590" y="50"/>
                  <a:pt x="658" y="151"/>
                </a:cubicBezTo>
                <a:cubicBezTo>
                  <a:pt x="726" y="251"/>
                  <a:pt x="760" y="403"/>
                  <a:pt x="762" y="606"/>
                </a:cubicBezTo>
                <a:cubicBezTo>
                  <a:pt x="760" y="811"/>
                  <a:pt x="726" y="965"/>
                  <a:pt x="658" y="1067"/>
                </a:cubicBezTo>
                <a:cubicBezTo>
                  <a:pt x="590" y="1169"/>
                  <a:pt x="498" y="1221"/>
                  <a:pt x="381" y="1221"/>
                </a:cubicBezTo>
                <a:cubicBezTo>
                  <a:pt x="264" y="1221"/>
                  <a:pt x="172" y="1169"/>
                  <a:pt x="104" y="1067"/>
                </a:cubicBezTo>
                <a:cubicBezTo>
                  <a:pt x="36" y="965"/>
                  <a:pt x="1" y="811"/>
                  <a:pt x="0" y="606"/>
                </a:cubicBezTo>
                <a:cubicBezTo>
                  <a:pt x="1" y="403"/>
                  <a:pt x="36" y="251"/>
                  <a:pt x="104" y="150"/>
                </a:cubicBezTo>
                <a:cubicBezTo>
                  <a:pt x="172" y="50"/>
                  <a:pt x="264" y="0"/>
                  <a:pt x="381" y="0"/>
                </a:cubicBezTo>
                <a:close/>
              </a:path>
            </a:pathLst>
          </a:custGeom>
          <a:gradFill>
            <a:gsLst>
              <a:gs pos="53000">
                <a:schemeClr val="bg1"/>
              </a:gs>
              <a:gs pos="69000">
                <a:schemeClr val="bg1">
                  <a:alpha val="0"/>
                </a:schemeClr>
              </a:gs>
            </a:gsLst>
            <a:lin ang="5400000" scaled="0"/>
          </a:gradFill>
          <a:ln>
            <a:noFill/>
          </a:ln>
          <a:effectLst/>
        </p:spPr>
        <p:txBody>
          <a:bodyPr wrap="square" lIns="0" tIns="0" rIns="0" bIns="0" rtlCol="0">
            <a:noAutofit/>
          </a:bodyPr>
          <a:lstStyle/>
          <a:p>
            <a:pPr marL="0" marR="0" lvl="0" indent="0" algn="ctr" defTabSz="1371600" rtl="0" eaLnBrk="1" fontAlgn="auto" latinLnBrk="0" hangingPunct="1">
              <a:lnSpc>
                <a:spcPct val="100000"/>
              </a:lnSpc>
              <a:spcBef>
                <a:spcPts val="0"/>
              </a:spcBef>
              <a:spcAft>
                <a:spcPts val="0"/>
              </a:spcAft>
              <a:buClrTx/>
              <a:buSzTx/>
              <a:buFontTx/>
              <a:buNone/>
              <a:defRPr/>
            </a:pPr>
            <a:endParaRPr kumimoji="0" lang="en-US" altLang="zh-CN" sz="12000" b="0" i="0" u="none" strike="noStrike" kern="1200" cap="none" spc="0" normalizeH="0" baseline="0" noProof="0">
              <a:ln>
                <a:noFill/>
              </a:ln>
              <a:solidFill>
                <a:srgbClr val="FFFFFF"/>
              </a:solidFill>
              <a:effectLst/>
              <a:uLnTx/>
              <a:uFillTx/>
              <a:latin typeface="字由点字美玲体" panose="00020600040101000101" charset="-122"/>
              <a:ea typeface="字由点字美玲体" panose="00020600040101000101" charset="-122"/>
              <a:cs typeface="阿里巴巴普惠体 Medium"/>
              <a:sym typeface="Arial" panose="020B0604020202090204"/>
            </a:endParaRPr>
          </a:p>
        </p:txBody>
      </p:sp>
      <p:pic>
        <p:nvPicPr>
          <p:cNvPr id="3" name="图片 2"/>
          <p:cNvPicPr>
            <a:picLocks noChangeAspect="1"/>
          </p:cNvPicPr>
          <p:nvPr/>
        </p:nvPicPr>
        <p:blipFill>
          <a:blip r:embed="rId6"/>
          <a:stretch>
            <a:fillRect/>
          </a:stretch>
        </p:blipFill>
        <p:spPr>
          <a:xfrm>
            <a:off x="4317840" y="1943100"/>
            <a:ext cx="2207582" cy="3475053"/>
          </a:xfrm>
          <a:prstGeom prst="rect">
            <a:avLst/>
          </a:prstGeom>
        </p:spPr>
      </p:pic>
      <p:pic>
        <p:nvPicPr>
          <p:cNvPr id="2" name="图片 1"/>
          <p:cNvPicPr>
            <a:picLocks noChangeAspect="1"/>
          </p:cNvPicPr>
          <p:nvPr/>
        </p:nvPicPr>
        <p:blipFill>
          <a:blip r:embed="rId7"/>
          <a:stretch>
            <a:fillRect/>
          </a:stretch>
        </p:blipFill>
        <p:spPr>
          <a:xfrm>
            <a:off x="14955089" y="670878"/>
            <a:ext cx="2621507" cy="725487"/>
          </a:xfrm>
          <a:prstGeom prst="rect">
            <a:avLst/>
          </a:prstGeom>
        </p:spPr>
      </p:pic>
      <p:sp>
        <p:nvSpPr>
          <p:cNvPr id="6" name="文本框 5"/>
          <p:cNvSpPr txBox="1"/>
          <p:nvPr/>
        </p:nvSpPr>
        <p:spPr>
          <a:xfrm>
            <a:off x="6324600" y="1411274"/>
            <a:ext cx="8991600" cy="1999843"/>
          </a:xfrm>
          <a:prstGeom prst="rect">
            <a:avLst/>
          </a:prstGeom>
          <a:noFill/>
        </p:spPr>
        <p:txBody>
          <a:bodyPr wrap="square" lIns="0" tIns="0" rIns="0" bIns="0" rtlCol="0">
            <a:spAutoFit/>
          </a:bodyPr>
          <a:lstStyle/>
          <a:p>
            <a:pPr algn="ctr">
              <a:lnSpc>
                <a:spcPct val="150000"/>
              </a:lnSpc>
            </a:pPr>
            <a:r>
              <a:rPr lang="zh-CN" altLang="en-US" sz="104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测量土地</a:t>
            </a:r>
          </a:p>
        </p:txBody>
      </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E5NDM2YTVkODdlODJmZDE2N2IzNzBmYjc3OTc4ZDUifQ=="/>
  <p:tag name="ISLIDE.GUIDESSETTING" val="{&quot;Id&quot;:&quot;25a34349-6102-46c9-8df5-f549cc2c4343&quot;,&quot;Name&quot;:null,&quot;Kind&quot;:1,&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黑体 Normal"/>
        <a:ea typeface="思源黑体 Normal"/>
        <a:cs typeface=""/>
      </a:majorFont>
      <a:minorFont>
        <a:latin typeface="思源黑体 Normal"/>
        <a:ea typeface="思源黑体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ctr">
          <a:lnSpc>
            <a:spcPct val="150000"/>
          </a:lnSpc>
          <a:defRPr lang="en-US" altLang="zh-CN" sz="1400" noProof="0">
            <a:ln>
              <a:noFill/>
            </a:ln>
            <a:solidFill>
              <a:schemeClr val="bg1"/>
            </a:solidFill>
            <a:effectLst/>
            <a:uLnTx/>
            <a:uFillTx/>
            <a:latin typeface="思源黑体 Normal" panose="020B0400000000000000" charset="-122"/>
            <a:ea typeface="思源黑体 Normal" panose="020B0400000000000000"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1655</Words>
  <Application>Microsoft Office PowerPoint</Application>
  <PresentationFormat>自定义</PresentationFormat>
  <Paragraphs>181</Paragraphs>
  <Slides>26</Slides>
  <Notes>20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26</vt:i4>
      </vt:variant>
    </vt:vector>
  </HeadingPairs>
  <TitlesOfParts>
    <vt:vector size="40" baseType="lpstr">
      <vt:lpstr>等线</vt:lpstr>
      <vt:lpstr>方正姚体</vt:lpstr>
      <vt:lpstr>汉仪润圆-45简</vt:lpstr>
      <vt:lpstr>汉仪雅酷黑-85J</vt:lpstr>
      <vt:lpstr>汉仪雅酷黑简</vt:lpstr>
      <vt:lpstr>汉仪中秀体简</vt:lpstr>
      <vt:lpstr>思源黑体 Normal</vt:lpstr>
      <vt:lpstr>微软雅黑</vt:lpstr>
      <vt:lpstr>字由点字美玲体</vt:lpstr>
      <vt:lpstr>Arial</vt:lpstr>
      <vt:lpstr>Calibri</vt:lpstr>
      <vt:lpstr>Wingdings</vt:lpstr>
      <vt:lpstr>Office Theme</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蓝色商务风下半年工作计划汇报演示文稿</dc:title>
  <dc:creator>胡艺馨</dc:creator>
  <cp:lastModifiedBy>铭源 何</cp:lastModifiedBy>
  <cp:revision>70</cp:revision>
  <dcterms:created xsi:type="dcterms:W3CDTF">2025-03-24T12:05:42Z</dcterms:created>
  <dcterms:modified xsi:type="dcterms:W3CDTF">2025-04-10T13:18:57Z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92D2296150D3856C964AE167F4CA4D6A_43</vt:lpwstr>
  </property>
  <property fmtid="{D5CDD505-2E9C-101B-9397-08002B2CF9AE}" pid="3" name="KSOProductBuildVer">
    <vt:lpwstr>2052-6.10.1.8873</vt:lpwstr>
  </property>
</Properties>
</file>